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374" r:id="rId3"/>
    <p:sldId id="391" r:id="rId4"/>
    <p:sldId id="397" r:id="rId5"/>
    <p:sldId id="392" r:id="rId6"/>
    <p:sldId id="394" r:id="rId7"/>
    <p:sldId id="396" r:id="rId8"/>
    <p:sldId id="383" r:id="rId9"/>
    <p:sldId id="398" r:id="rId10"/>
    <p:sldId id="399" r:id="rId11"/>
    <p:sldId id="366" r:id="rId12"/>
    <p:sldId id="395" r:id="rId13"/>
    <p:sldId id="372" r:id="rId14"/>
    <p:sldId id="33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033" autoAdjust="0"/>
  </p:normalViewPr>
  <p:slideViewPr>
    <p:cSldViewPr>
      <p:cViewPr varScale="1">
        <p:scale>
          <a:sx n="46" d="100"/>
          <a:sy n="46" d="100"/>
        </p:scale>
        <p:origin x="1194"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CD5704-104C-4A2E-AAA4-3E366CA008FF}" type="datetimeFigureOut">
              <a:rPr lang="en-US" smtClean="0"/>
              <a:t>9/27/2018</a:t>
            </a:fld>
            <a:endParaRPr lang="en-US"/>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1C80F5-0A61-4009-909F-4C9FF4513C85}" type="slidenum">
              <a:rPr lang="en-US" smtClean="0"/>
              <a:t>‹#›</a:t>
            </a:fld>
            <a:endParaRPr lang="en-US"/>
          </a:p>
        </p:txBody>
      </p:sp>
    </p:spTree>
    <p:extLst>
      <p:ext uri="{BB962C8B-B14F-4D97-AF65-F5344CB8AC3E}">
        <p14:creationId xmlns:p14="http://schemas.microsoft.com/office/powerpoint/2010/main" val="1533133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F1C80F5-0A61-4009-909F-4C9FF4513C85}" type="slidenum">
              <a:rPr lang="en-US" smtClean="0"/>
              <a:t>1</a:t>
            </a:fld>
            <a:endParaRPr lang="en-US"/>
          </a:p>
        </p:txBody>
      </p:sp>
    </p:spTree>
    <p:extLst>
      <p:ext uri="{BB962C8B-B14F-4D97-AF65-F5344CB8AC3E}">
        <p14:creationId xmlns:p14="http://schemas.microsoft.com/office/powerpoint/2010/main" val="2446346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F1C80F5-0A61-4009-909F-4C9FF4513C85}" type="slidenum">
              <a:rPr lang="en-US" smtClean="0"/>
              <a:t>10</a:t>
            </a:fld>
            <a:endParaRPr lang="en-US"/>
          </a:p>
        </p:txBody>
      </p:sp>
    </p:spTree>
    <p:extLst>
      <p:ext uri="{BB962C8B-B14F-4D97-AF65-F5344CB8AC3E}">
        <p14:creationId xmlns:p14="http://schemas.microsoft.com/office/powerpoint/2010/main" val="20315770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F1C80F5-0A61-4009-909F-4C9FF4513C85}" type="slidenum">
              <a:rPr lang="en-US" smtClean="0"/>
              <a:t>11</a:t>
            </a:fld>
            <a:endParaRPr lang="en-US"/>
          </a:p>
        </p:txBody>
      </p:sp>
    </p:spTree>
    <p:extLst>
      <p:ext uri="{BB962C8B-B14F-4D97-AF65-F5344CB8AC3E}">
        <p14:creationId xmlns:p14="http://schemas.microsoft.com/office/powerpoint/2010/main" val="12536103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F1C80F5-0A61-4009-909F-4C9FF4513C85}" type="slidenum">
              <a:rPr lang="en-US" smtClean="0"/>
              <a:t>12</a:t>
            </a:fld>
            <a:endParaRPr lang="en-US"/>
          </a:p>
        </p:txBody>
      </p:sp>
    </p:spTree>
    <p:extLst>
      <p:ext uri="{BB962C8B-B14F-4D97-AF65-F5344CB8AC3E}">
        <p14:creationId xmlns:p14="http://schemas.microsoft.com/office/powerpoint/2010/main" val="24463464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F1C80F5-0A61-4009-909F-4C9FF4513C85}" type="slidenum">
              <a:rPr lang="en-US" smtClean="0"/>
              <a:t>13</a:t>
            </a:fld>
            <a:endParaRPr lang="en-US"/>
          </a:p>
        </p:txBody>
      </p:sp>
    </p:spTree>
    <p:extLst>
      <p:ext uri="{BB962C8B-B14F-4D97-AF65-F5344CB8AC3E}">
        <p14:creationId xmlns:p14="http://schemas.microsoft.com/office/powerpoint/2010/main" val="12536103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F1C80F5-0A61-4009-909F-4C9FF4513C85}" type="slidenum">
              <a:rPr lang="en-US" smtClean="0"/>
              <a:t>14</a:t>
            </a:fld>
            <a:endParaRPr lang="en-US"/>
          </a:p>
        </p:txBody>
      </p:sp>
    </p:spTree>
    <p:extLst>
      <p:ext uri="{BB962C8B-B14F-4D97-AF65-F5344CB8AC3E}">
        <p14:creationId xmlns:p14="http://schemas.microsoft.com/office/powerpoint/2010/main" val="2015019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F1C80F5-0A61-4009-909F-4C9FF4513C85}" type="slidenum">
              <a:rPr lang="en-US" smtClean="0"/>
              <a:t>2</a:t>
            </a:fld>
            <a:endParaRPr lang="en-US"/>
          </a:p>
        </p:txBody>
      </p:sp>
    </p:spTree>
    <p:extLst>
      <p:ext uri="{BB962C8B-B14F-4D97-AF65-F5344CB8AC3E}">
        <p14:creationId xmlns:p14="http://schemas.microsoft.com/office/powerpoint/2010/main" val="2031577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F1C80F5-0A61-4009-909F-4C9FF4513C85}" type="slidenum">
              <a:rPr lang="en-US" smtClean="0"/>
              <a:t>3</a:t>
            </a:fld>
            <a:endParaRPr lang="en-US"/>
          </a:p>
        </p:txBody>
      </p:sp>
    </p:spTree>
    <p:extLst>
      <p:ext uri="{BB962C8B-B14F-4D97-AF65-F5344CB8AC3E}">
        <p14:creationId xmlns:p14="http://schemas.microsoft.com/office/powerpoint/2010/main" val="2446346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F1C80F5-0A61-4009-909F-4C9FF4513C85}" type="slidenum">
              <a:rPr lang="en-US" smtClean="0"/>
              <a:t>4</a:t>
            </a:fld>
            <a:endParaRPr lang="en-US"/>
          </a:p>
        </p:txBody>
      </p:sp>
    </p:spTree>
    <p:extLst>
      <p:ext uri="{BB962C8B-B14F-4D97-AF65-F5344CB8AC3E}">
        <p14:creationId xmlns:p14="http://schemas.microsoft.com/office/powerpoint/2010/main" val="24463464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F1C80F5-0A61-4009-909F-4C9FF4513C85}" type="slidenum">
              <a:rPr lang="en-US" smtClean="0"/>
              <a:t>5</a:t>
            </a:fld>
            <a:endParaRPr lang="en-US"/>
          </a:p>
        </p:txBody>
      </p:sp>
    </p:spTree>
    <p:extLst>
      <p:ext uri="{BB962C8B-B14F-4D97-AF65-F5344CB8AC3E}">
        <p14:creationId xmlns:p14="http://schemas.microsoft.com/office/powerpoint/2010/main" val="24463464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F1C80F5-0A61-4009-909F-4C9FF4513C85}" type="slidenum">
              <a:rPr lang="en-US" smtClean="0"/>
              <a:t>6</a:t>
            </a:fld>
            <a:endParaRPr lang="en-US"/>
          </a:p>
        </p:txBody>
      </p:sp>
    </p:spTree>
    <p:extLst>
      <p:ext uri="{BB962C8B-B14F-4D97-AF65-F5344CB8AC3E}">
        <p14:creationId xmlns:p14="http://schemas.microsoft.com/office/powerpoint/2010/main" val="24463464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F1C80F5-0A61-4009-909F-4C9FF4513C85}" type="slidenum">
              <a:rPr lang="en-US" smtClean="0"/>
              <a:t>7</a:t>
            </a:fld>
            <a:endParaRPr lang="en-US"/>
          </a:p>
        </p:txBody>
      </p:sp>
    </p:spTree>
    <p:extLst>
      <p:ext uri="{BB962C8B-B14F-4D97-AF65-F5344CB8AC3E}">
        <p14:creationId xmlns:p14="http://schemas.microsoft.com/office/powerpoint/2010/main" val="24463464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F1C80F5-0A61-4009-909F-4C9FF4513C85}" type="slidenum">
              <a:rPr lang="en-US" smtClean="0"/>
              <a:t>8</a:t>
            </a:fld>
            <a:endParaRPr lang="en-US"/>
          </a:p>
        </p:txBody>
      </p:sp>
    </p:spTree>
    <p:extLst>
      <p:ext uri="{BB962C8B-B14F-4D97-AF65-F5344CB8AC3E}">
        <p14:creationId xmlns:p14="http://schemas.microsoft.com/office/powerpoint/2010/main" val="12536103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F1C80F5-0A61-4009-909F-4C9FF4513C85}" type="slidenum">
              <a:rPr lang="en-US" smtClean="0"/>
              <a:t>9</a:t>
            </a:fld>
            <a:endParaRPr lang="en-US"/>
          </a:p>
        </p:txBody>
      </p:sp>
    </p:spTree>
    <p:extLst>
      <p:ext uri="{BB962C8B-B14F-4D97-AF65-F5344CB8AC3E}">
        <p14:creationId xmlns:p14="http://schemas.microsoft.com/office/powerpoint/2010/main" val="12536103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en-US"/>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en-US"/>
          </a:p>
        </p:txBody>
      </p:sp>
      <p:sp>
        <p:nvSpPr>
          <p:cNvPr id="4" name="Datumsplatzhalter 3"/>
          <p:cNvSpPr>
            <a:spLocks noGrp="1"/>
          </p:cNvSpPr>
          <p:nvPr>
            <p:ph type="dt" sz="half" idx="10"/>
          </p:nvPr>
        </p:nvSpPr>
        <p:spPr/>
        <p:txBody>
          <a:bodyPr/>
          <a:lstStyle/>
          <a:p>
            <a:fld id="{1E16FD51-8275-4460-A1BC-56CAF9BD39F9}" type="datetimeFigureOut">
              <a:rPr lang="en-US" smtClean="0"/>
              <a:t>9/27/2018</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ACE68DE9-1A91-4E07-A137-EF7B858667AA}" type="slidenum">
              <a:rPr lang="en-US" smtClean="0"/>
              <a:t>‹#›</a:t>
            </a:fld>
            <a:endParaRPr lang="en-US"/>
          </a:p>
        </p:txBody>
      </p:sp>
    </p:spTree>
    <p:extLst>
      <p:ext uri="{BB962C8B-B14F-4D97-AF65-F5344CB8AC3E}">
        <p14:creationId xmlns:p14="http://schemas.microsoft.com/office/powerpoint/2010/main" val="4210231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3"/>
          <p:cNvSpPr>
            <a:spLocks noGrp="1"/>
          </p:cNvSpPr>
          <p:nvPr>
            <p:ph type="dt" sz="half" idx="10"/>
          </p:nvPr>
        </p:nvSpPr>
        <p:spPr/>
        <p:txBody>
          <a:bodyPr/>
          <a:lstStyle/>
          <a:p>
            <a:fld id="{1E16FD51-8275-4460-A1BC-56CAF9BD39F9}" type="datetimeFigureOut">
              <a:rPr lang="en-US" smtClean="0"/>
              <a:t>9/27/2018</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ACE68DE9-1A91-4E07-A137-EF7B858667AA}" type="slidenum">
              <a:rPr lang="en-US" smtClean="0"/>
              <a:t>‹#›</a:t>
            </a:fld>
            <a:endParaRPr lang="en-US"/>
          </a:p>
        </p:txBody>
      </p:sp>
    </p:spTree>
    <p:extLst>
      <p:ext uri="{BB962C8B-B14F-4D97-AF65-F5344CB8AC3E}">
        <p14:creationId xmlns:p14="http://schemas.microsoft.com/office/powerpoint/2010/main" val="670678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en-US"/>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3"/>
          <p:cNvSpPr>
            <a:spLocks noGrp="1"/>
          </p:cNvSpPr>
          <p:nvPr>
            <p:ph type="dt" sz="half" idx="10"/>
          </p:nvPr>
        </p:nvSpPr>
        <p:spPr/>
        <p:txBody>
          <a:bodyPr/>
          <a:lstStyle/>
          <a:p>
            <a:fld id="{1E16FD51-8275-4460-A1BC-56CAF9BD39F9}" type="datetimeFigureOut">
              <a:rPr lang="en-US" smtClean="0"/>
              <a:t>9/27/2018</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ACE68DE9-1A91-4E07-A137-EF7B858667AA}" type="slidenum">
              <a:rPr lang="en-US" smtClean="0"/>
              <a:t>‹#›</a:t>
            </a:fld>
            <a:endParaRPr lang="en-US"/>
          </a:p>
        </p:txBody>
      </p:sp>
    </p:spTree>
    <p:extLst>
      <p:ext uri="{BB962C8B-B14F-4D97-AF65-F5344CB8AC3E}">
        <p14:creationId xmlns:p14="http://schemas.microsoft.com/office/powerpoint/2010/main" val="222179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3"/>
          <p:cNvSpPr>
            <a:spLocks noGrp="1"/>
          </p:cNvSpPr>
          <p:nvPr>
            <p:ph type="dt" sz="half" idx="10"/>
          </p:nvPr>
        </p:nvSpPr>
        <p:spPr/>
        <p:txBody>
          <a:bodyPr/>
          <a:lstStyle/>
          <a:p>
            <a:fld id="{1E16FD51-8275-4460-A1BC-56CAF9BD39F9}" type="datetimeFigureOut">
              <a:rPr lang="en-US" smtClean="0"/>
              <a:t>9/27/2018</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ACE68DE9-1A91-4E07-A137-EF7B858667AA}" type="slidenum">
              <a:rPr lang="en-US" smtClean="0"/>
              <a:t>‹#›</a:t>
            </a:fld>
            <a:endParaRPr lang="en-US"/>
          </a:p>
        </p:txBody>
      </p:sp>
    </p:spTree>
    <p:extLst>
      <p:ext uri="{BB962C8B-B14F-4D97-AF65-F5344CB8AC3E}">
        <p14:creationId xmlns:p14="http://schemas.microsoft.com/office/powerpoint/2010/main" val="4235314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en-US"/>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1E16FD51-8275-4460-A1BC-56CAF9BD39F9}" type="datetimeFigureOut">
              <a:rPr lang="en-US" smtClean="0"/>
              <a:t>9/27/2018</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ACE68DE9-1A91-4E07-A137-EF7B858667AA}" type="slidenum">
              <a:rPr lang="en-US" smtClean="0"/>
              <a:t>‹#›</a:t>
            </a:fld>
            <a:endParaRPr lang="en-US"/>
          </a:p>
        </p:txBody>
      </p:sp>
    </p:spTree>
    <p:extLst>
      <p:ext uri="{BB962C8B-B14F-4D97-AF65-F5344CB8AC3E}">
        <p14:creationId xmlns:p14="http://schemas.microsoft.com/office/powerpoint/2010/main" val="1346015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Datumsplatzhalter 4"/>
          <p:cNvSpPr>
            <a:spLocks noGrp="1"/>
          </p:cNvSpPr>
          <p:nvPr>
            <p:ph type="dt" sz="half" idx="10"/>
          </p:nvPr>
        </p:nvSpPr>
        <p:spPr/>
        <p:txBody>
          <a:bodyPr/>
          <a:lstStyle/>
          <a:p>
            <a:fld id="{1E16FD51-8275-4460-A1BC-56CAF9BD39F9}" type="datetimeFigureOut">
              <a:rPr lang="en-US" smtClean="0"/>
              <a:t>9/27/2018</a:t>
            </a:fld>
            <a:endParaRPr lang="en-US"/>
          </a:p>
        </p:txBody>
      </p:sp>
      <p:sp>
        <p:nvSpPr>
          <p:cNvPr id="6" name="Fußzeilenplatzhalter 5"/>
          <p:cNvSpPr>
            <a:spLocks noGrp="1"/>
          </p:cNvSpPr>
          <p:nvPr>
            <p:ph type="ftr" sz="quarter" idx="11"/>
          </p:nvPr>
        </p:nvSpPr>
        <p:spPr/>
        <p:txBody>
          <a:bodyPr/>
          <a:lstStyle/>
          <a:p>
            <a:endParaRPr lang="en-US"/>
          </a:p>
        </p:txBody>
      </p:sp>
      <p:sp>
        <p:nvSpPr>
          <p:cNvPr id="7" name="Foliennummernplatzhalter 6"/>
          <p:cNvSpPr>
            <a:spLocks noGrp="1"/>
          </p:cNvSpPr>
          <p:nvPr>
            <p:ph type="sldNum" sz="quarter" idx="12"/>
          </p:nvPr>
        </p:nvSpPr>
        <p:spPr/>
        <p:txBody>
          <a:bodyPr/>
          <a:lstStyle/>
          <a:p>
            <a:fld id="{ACE68DE9-1A91-4E07-A137-EF7B858667AA}" type="slidenum">
              <a:rPr lang="en-US" smtClean="0"/>
              <a:t>‹#›</a:t>
            </a:fld>
            <a:endParaRPr lang="en-US"/>
          </a:p>
        </p:txBody>
      </p:sp>
    </p:spTree>
    <p:extLst>
      <p:ext uri="{BB962C8B-B14F-4D97-AF65-F5344CB8AC3E}">
        <p14:creationId xmlns:p14="http://schemas.microsoft.com/office/powerpoint/2010/main" val="857887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en-US"/>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7" name="Datumsplatzhalter 6"/>
          <p:cNvSpPr>
            <a:spLocks noGrp="1"/>
          </p:cNvSpPr>
          <p:nvPr>
            <p:ph type="dt" sz="half" idx="10"/>
          </p:nvPr>
        </p:nvSpPr>
        <p:spPr/>
        <p:txBody>
          <a:bodyPr/>
          <a:lstStyle/>
          <a:p>
            <a:fld id="{1E16FD51-8275-4460-A1BC-56CAF9BD39F9}" type="datetimeFigureOut">
              <a:rPr lang="en-US" smtClean="0"/>
              <a:t>9/27/2018</a:t>
            </a:fld>
            <a:endParaRPr lang="en-US"/>
          </a:p>
        </p:txBody>
      </p:sp>
      <p:sp>
        <p:nvSpPr>
          <p:cNvPr id="8" name="Fußzeilenplatzhalter 7"/>
          <p:cNvSpPr>
            <a:spLocks noGrp="1"/>
          </p:cNvSpPr>
          <p:nvPr>
            <p:ph type="ftr" sz="quarter" idx="11"/>
          </p:nvPr>
        </p:nvSpPr>
        <p:spPr/>
        <p:txBody>
          <a:bodyPr/>
          <a:lstStyle/>
          <a:p>
            <a:endParaRPr lang="en-US"/>
          </a:p>
        </p:txBody>
      </p:sp>
      <p:sp>
        <p:nvSpPr>
          <p:cNvPr id="9" name="Foliennummernplatzhalter 8"/>
          <p:cNvSpPr>
            <a:spLocks noGrp="1"/>
          </p:cNvSpPr>
          <p:nvPr>
            <p:ph type="sldNum" sz="quarter" idx="12"/>
          </p:nvPr>
        </p:nvSpPr>
        <p:spPr/>
        <p:txBody>
          <a:bodyPr/>
          <a:lstStyle/>
          <a:p>
            <a:fld id="{ACE68DE9-1A91-4E07-A137-EF7B858667AA}" type="slidenum">
              <a:rPr lang="en-US" smtClean="0"/>
              <a:t>‹#›</a:t>
            </a:fld>
            <a:endParaRPr lang="en-US"/>
          </a:p>
        </p:txBody>
      </p:sp>
    </p:spTree>
    <p:extLst>
      <p:ext uri="{BB962C8B-B14F-4D97-AF65-F5344CB8AC3E}">
        <p14:creationId xmlns:p14="http://schemas.microsoft.com/office/powerpoint/2010/main" val="2510801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Datumsplatzhalter 2"/>
          <p:cNvSpPr>
            <a:spLocks noGrp="1"/>
          </p:cNvSpPr>
          <p:nvPr>
            <p:ph type="dt" sz="half" idx="10"/>
          </p:nvPr>
        </p:nvSpPr>
        <p:spPr/>
        <p:txBody>
          <a:bodyPr/>
          <a:lstStyle/>
          <a:p>
            <a:fld id="{1E16FD51-8275-4460-A1BC-56CAF9BD39F9}" type="datetimeFigureOut">
              <a:rPr lang="en-US" smtClean="0"/>
              <a:t>9/27/2018</a:t>
            </a:fld>
            <a:endParaRPr lang="en-US"/>
          </a:p>
        </p:txBody>
      </p:sp>
      <p:sp>
        <p:nvSpPr>
          <p:cNvPr id="4" name="Fußzeilenplatzhalter 3"/>
          <p:cNvSpPr>
            <a:spLocks noGrp="1"/>
          </p:cNvSpPr>
          <p:nvPr>
            <p:ph type="ftr" sz="quarter" idx="11"/>
          </p:nvPr>
        </p:nvSpPr>
        <p:spPr/>
        <p:txBody>
          <a:bodyPr/>
          <a:lstStyle/>
          <a:p>
            <a:endParaRPr lang="en-US"/>
          </a:p>
        </p:txBody>
      </p:sp>
      <p:sp>
        <p:nvSpPr>
          <p:cNvPr id="5" name="Foliennummernplatzhalter 4"/>
          <p:cNvSpPr>
            <a:spLocks noGrp="1"/>
          </p:cNvSpPr>
          <p:nvPr>
            <p:ph type="sldNum" sz="quarter" idx="12"/>
          </p:nvPr>
        </p:nvSpPr>
        <p:spPr/>
        <p:txBody>
          <a:bodyPr/>
          <a:lstStyle/>
          <a:p>
            <a:fld id="{ACE68DE9-1A91-4E07-A137-EF7B858667AA}" type="slidenum">
              <a:rPr lang="en-US" smtClean="0"/>
              <a:t>‹#›</a:t>
            </a:fld>
            <a:endParaRPr lang="en-US"/>
          </a:p>
        </p:txBody>
      </p:sp>
    </p:spTree>
    <p:extLst>
      <p:ext uri="{BB962C8B-B14F-4D97-AF65-F5344CB8AC3E}">
        <p14:creationId xmlns:p14="http://schemas.microsoft.com/office/powerpoint/2010/main" val="567663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1E16FD51-8275-4460-A1BC-56CAF9BD39F9}" type="datetimeFigureOut">
              <a:rPr lang="en-US" smtClean="0"/>
              <a:t>9/27/2018</a:t>
            </a:fld>
            <a:endParaRPr lang="en-US"/>
          </a:p>
        </p:txBody>
      </p:sp>
      <p:sp>
        <p:nvSpPr>
          <p:cNvPr id="3" name="Fußzeilenplatzhalter 2"/>
          <p:cNvSpPr>
            <a:spLocks noGrp="1"/>
          </p:cNvSpPr>
          <p:nvPr>
            <p:ph type="ftr" sz="quarter" idx="11"/>
          </p:nvPr>
        </p:nvSpPr>
        <p:spPr/>
        <p:txBody>
          <a:bodyPr/>
          <a:lstStyle/>
          <a:p>
            <a:endParaRPr lang="en-US"/>
          </a:p>
        </p:txBody>
      </p:sp>
      <p:sp>
        <p:nvSpPr>
          <p:cNvPr id="4" name="Foliennummernplatzhalter 3"/>
          <p:cNvSpPr>
            <a:spLocks noGrp="1"/>
          </p:cNvSpPr>
          <p:nvPr>
            <p:ph type="sldNum" sz="quarter" idx="12"/>
          </p:nvPr>
        </p:nvSpPr>
        <p:spPr/>
        <p:txBody>
          <a:bodyPr/>
          <a:lstStyle/>
          <a:p>
            <a:fld id="{ACE68DE9-1A91-4E07-A137-EF7B858667AA}" type="slidenum">
              <a:rPr lang="en-US" smtClean="0"/>
              <a:t>‹#›</a:t>
            </a:fld>
            <a:endParaRPr lang="en-US"/>
          </a:p>
        </p:txBody>
      </p:sp>
    </p:spTree>
    <p:extLst>
      <p:ext uri="{BB962C8B-B14F-4D97-AF65-F5344CB8AC3E}">
        <p14:creationId xmlns:p14="http://schemas.microsoft.com/office/powerpoint/2010/main" val="3881107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en-US"/>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1E16FD51-8275-4460-A1BC-56CAF9BD39F9}" type="datetimeFigureOut">
              <a:rPr lang="en-US" smtClean="0"/>
              <a:t>9/27/2018</a:t>
            </a:fld>
            <a:endParaRPr lang="en-US"/>
          </a:p>
        </p:txBody>
      </p:sp>
      <p:sp>
        <p:nvSpPr>
          <p:cNvPr id="6" name="Fußzeilenplatzhalter 5"/>
          <p:cNvSpPr>
            <a:spLocks noGrp="1"/>
          </p:cNvSpPr>
          <p:nvPr>
            <p:ph type="ftr" sz="quarter" idx="11"/>
          </p:nvPr>
        </p:nvSpPr>
        <p:spPr/>
        <p:txBody>
          <a:bodyPr/>
          <a:lstStyle/>
          <a:p>
            <a:endParaRPr lang="en-US"/>
          </a:p>
        </p:txBody>
      </p:sp>
      <p:sp>
        <p:nvSpPr>
          <p:cNvPr id="7" name="Foliennummernplatzhalter 6"/>
          <p:cNvSpPr>
            <a:spLocks noGrp="1"/>
          </p:cNvSpPr>
          <p:nvPr>
            <p:ph type="sldNum" sz="quarter" idx="12"/>
          </p:nvPr>
        </p:nvSpPr>
        <p:spPr/>
        <p:txBody>
          <a:bodyPr/>
          <a:lstStyle/>
          <a:p>
            <a:fld id="{ACE68DE9-1A91-4E07-A137-EF7B858667AA}" type="slidenum">
              <a:rPr lang="en-US" smtClean="0"/>
              <a:t>‹#›</a:t>
            </a:fld>
            <a:endParaRPr lang="en-US"/>
          </a:p>
        </p:txBody>
      </p:sp>
    </p:spTree>
    <p:extLst>
      <p:ext uri="{BB962C8B-B14F-4D97-AF65-F5344CB8AC3E}">
        <p14:creationId xmlns:p14="http://schemas.microsoft.com/office/powerpoint/2010/main" val="1776687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en-US"/>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1E16FD51-8275-4460-A1BC-56CAF9BD39F9}" type="datetimeFigureOut">
              <a:rPr lang="en-US" smtClean="0"/>
              <a:t>9/27/2018</a:t>
            </a:fld>
            <a:endParaRPr lang="en-US"/>
          </a:p>
        </p:txBody>
      </p:sp>
      <p:sp>
        <p:nvSpPr>
          <p:cNvPr id="6" name="Fußzeilenplatzhalter 5"/>
          <p:cNvSpPr>
            <a:spLocks noGrp="1"/>
          </p:cNvSpPr>
          <p:nvPr>
            <p:ph type="ftr" sz="quarter" idx="11"/>
          </p:nvPr>
        </p:nvSpPr>
        <p:spPr/>
        <p:txBody>
          <a:bodyPr/>
          <a:lstStyle/>
          <a:p>
            <a:endParaRPr lang="en-US"/>
          </a:p>
        </p:txBody>
      </p:sp>
      <p:sp>
        <p:nvSpPr>
          <p:cNvPr id="7" name="Foliennummernplatzhalter 6"/>
          <p:cNvSpPr>
            <a:spLocks noGrp="1"/>
          </p:cNvSpPr>
          <p:nvPr>
            <p:ph type="sldNum" sz="quarter" idx="12"/>
          </p:nvPr>
        </p:nvSpPr>
        <p:spPr/>
        <p:txBody>
          <a:bodyPr/>
          <a:lstStyle/>
          <a:p>
            <a:fld id="{ACE68DE9-1A91-4E07-A137-EF7B858667AA}" type="slidenum">
              <a:rPr lang="en-US" smtClean="0"/>
              <a:t>‹#›</a:t>
            </a:fld>
            <a:endParaRPr lang="en-US"/>
          </a:p>
        </p:txBody>
      </p:sp>
    </p:spTree>
    <p:extLst>
      <p:ext uri="{BB962C8B-B14F-4D97-AF65-F5344CB8AC3E}">
        <p14:creationId xmlns:p14="http://schemas.microsoft.com/office/powerpoint/2010/main" val="3330032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en-US"/>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16FD51-8275-4460-A1BC-56CAF9BD39F9}" type="datetimeFigureOut">
              <a:rPr lang="en-US" smtClean="0"/>
              <a:t>9/27/2018</a:t>
            </a:fld>
            <a:endParaRPr lang="en-US"/>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68DE9-1A91-4E07-A137-EF7B858667AA}" type="slidenum">
              <a:rPr lang="en-US" smtClean="0"/>
              <a:t>‹#›</a:t>
            </a:fld>
            <a:endParaRPr lang="en-US"/>
          </a:p>
        </p:txBody>
      </p:sp>
    </p:spTree>
    <p:extLst>
      <p:ext uri="{BB962C8B-B14F-4D97-AF65-F5344CB8AC3E}">
        <p14:creationId xmlns:p14="http://schemas.microsoft.com/office/powerpoint/2010/main" val="7641226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txBox="1">
            <a:spLocks/>
          </p:cNvSpPr>
          <p:nvPr/>
        </p:nvSpPr>
        <p:spPr>
          <a:xfrm>
            <a:off x="179512" y="2679055"/>
            <a:ext cx="8784976" cy="1470025"/>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800" dirty="0"/>
          </a:p>
        </p:txBody>
      </p:sp>
      <p:pic>
        <p:nvPicPr>
          <p:cNvPr id="5" name="Grafi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260648"/>
            <a:ext cx="1318260" cy="923544"/>
          </a:xfrm>
          <a:prstGeom prst="rect">
            <a:avLst/>
          </a:prstGeom>
        </p:spPr>
      </p:pic>
      <p:pic>
        <p:nvPicPr>
          <p:cNvPr id="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3528" y="260648"/>
            <a:ext cx="1031912" cy="10340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itel 1"/>
          <p:cNvSpPr>
            <a:spLocks noGrp="1"/>
          </p:cNvSpPr>
          <p:nvPr>
            <p:ph type="ctrTitle"/>
          </p:nvPr>
        </p:nvSpPr>
        <p:spPr>
          <a:xfrm>
            <a:off x="0" y="3543151"/>
            <a:ext cx="9144000" cy="1470025"/>
          </a:xfrm>
        </p:spPr>
        <p:txBody>
          <a:bodyPr>
            <a:noAutofit/>
          </a:bodyPr>
          <a:lstStyle/>
          <a:p>
            <a:r>
              <a:rPr lang="en-US" sz="3200" dirty="0" smtClean="0"/>
              <a:t>Response to Scott Barrett</a:t>
            </a:r>
            <a:br>
              <a:rPr lang="en-US" sz="3200" dirty="0" smtClean="0"/>
            </a:br>
            <a:r>
              <a:rPr lang="en-US" sz="3200" dirty="0" smtClean="0"/>
              <a:t/>
            </a:r>
            <a:br>
              <a:rPr lang="en-US" sz="3200" dirty="0" smtClean="0"/>
            </a:br>
            <a:r>
              <a:rPr lang="en-US" sz="3200" dirty="0" smtClean="0"/>
              <a:t>Research </a:t>
            </a:r>
            <a:r>
              <a:rPr lang="en-US" sz="3200" dirty="0"/>
              <a:t>Workshop on G</a:t>
            </a:r>
            <a:r>
              <a:rPr lang="en-US" sz="3200" dirty="0" smtClean="0"/>
              <a:t>overnance of </a:t>
            </a:r>
            <a:r>
              <a:rPr lang="en-US" sz="3200" dirty="0"/>
              <a:t>the </a:t>
            </a:r>
            <a:r>
              <a:rPr lang="en-US" sz="3200" dirty="0" smtClean="0"/>
              <a:t>Deployment of Solar </a:t>
            </a:r>
            <a:r>
              <a:rPr lang="en-US" sz="3200" dirty="0"/>
              <a:t>G</a:t>
            </a:r>
            <a:r>
              <a:rPr lang="en-US" sz="3200" dirty="0" smtClean="0"/>
              <a:t>eoengineering</a:t>
            </a:r>
            <a:r>
              <a:rPr lang="en-US" sz="2800" dirty="0" smtClean="0"/>
              <a:t/>
            </a:r>
            <a:br>
              <a:rPr lang="en-US" sz="2800" dirty="0" smtClean="0"/>
            </a:br>
            <a:r>
              <a:rPr lang="en-US" sz="2800" dirty="0" smtClean="0"/>
              <a:t/>
            </a:r>
            <a:br>
              <a:rPr lang="en-US" sz="2800" dirty="0" smtClean="0"/>
            </a:br>
            <a:r>
              <a:rPr lang="en-US" sz="2800" dirty="0"/>
              <a:t/>
            </a:r>
            <a:br>
              <a:rPr lang="en-US" sz="2800" dirty="0"/>
            </a:br>
            <a:r>
              <a:rPr lang="en-US" sz="2400" dirty="0" smtClean="0">
                <a:solidFill>
                  <a:schemeClr val="bg1">
                    <a:lumMod val="50000"/>
                  </a:schemeClr>
                </a:solidFill>
              </a:rPr>
              <a:t>Stefan Schäfer</a:t>
            </a:r>
            <a:br>
              <a:rPr lang="en-US" sz="2400" dirty="0" smtClean="0">
                <a:solidFill>
                  <a:schemeClr val="bg1">
                    <a:lumMod val="50000"/>
                  </a:schemeClr>
                </a:solidFill>
              </a:rPr>
            </a:br>
            <a:r>
              <a:rPr lang="en-US" sz="2400" dirty="0" smtClean="0">
                <a:solidFill>
                  <a:schemeClr val="bg1">
                    <a:lumMod val="50000"/>
                  </a:schemeClr>
                </a:solidFill>
              </a:rPr>
              <a:t>Harvard University, September 27</a:t>
            </a:r>
            <a:r>
              <a:rPr lang="en-US" sz="2400" baseline="30000" dirty="0" smtClean="0">
                <a:solidFill>
                  <a:schemeClr val="bg1">
                    <a:lumMod val="50000"/>
                  </a:schemeClr>
                </a:solidFill>
              </a:rPr>
              <a:t>th</a:t>
            </a:r>
            <a:r>
              <a:rPr lang="en-US" sz="2400" dirty="0" smtClean="0">
                <a:solidFill>
                  <a:schemeClr val="bg1">
                    <a:lumMod val="50000"/>
                  </a:schemeClr>
                </a:solidFill>
              </a:rPr>
              <a:t>, 2018</a:t>
            </a:r>
            <a:br>
              <a:rPr lang="en-US" sz="2400" dirty="0" smtClean="0">
                <a:solidFill>
                  <a:schemeClr val="bg1">
                    <a:lumMod val="50000"/>
                  </a:schemeClr>
                </a:solidFill>
              </a:rPr>
            </a:br>
            <a:r>
              <a:rPr lang="en-US" sz="2400" dirty="0" smtClean="0">
                <a:solidFill>
                  <a:schemeClr val="bg1">
                    <a:lumMod val="50000"/>
                  </a:schemeClr>
                </a:solidFill>
              </a:rPr>
              <a:t>stefan_schaefer@hks.harvard.edu</a:t>
            </a:r>
            <a:endParaRPr lang="en-US" sz="2400" dirty="0">
              <a:solidFill>
                <a:schemeClr val="bg1">
                  <a:lumMod val="50000"/>
                </a:schemeClr>
              </a:solidFill>
            </a:endParaRPr>
          </a:p>
        </p:txBody>
      </p:sp>
    </p:spTree>
    <p:extLst>
      <p:ext uri="{BB962C8B-B14F-4D97-AF65-F5344CB8AC3E}">
        <p14:creationId xmlns:p14="http://schemas.microsoft.com/office/powerpoint/2010/main" val="12397035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el 1"/>
          <p:cNvSpPr txBox="1">
            <a:spLocks/>
          </p:cNvSpPr>
          <p:nvPr/>
        </p:nvSpPr>
        <p:spPr>
          <a:xfrm>
            <a:off x="179512" y="2679055"/>
            <a:ext cx="8784976" cy="1470025"/>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800" dirty="0"/>
          </a:p>
        </p:txBody>
      </p:sp>
      <p:pic>
        <p:nvPicPr>
          <p:cNvPr id="12290" name="Picture 2" descr="U:\Temp\Presentations\Pictures for presentations\Kravitz et al injection location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65" y="764704"/>
            <a:ext cx="8962531" cy="5040560"/>
          </a:xfrm>
          <a:prstGeom prst="rect">
            <a:avLst/>
          </a:prstGeom>
          <a:noFill/>
          <a:extLst>
            <a:ext uri="{909E8E84-426E-40DD-AFC4-6F175D3DCCD1}">
              <a14:hiddenFill xmlns:a14="http://schemas.microsoft.com/office/drawing/2010/main">
                <a:solidFill>
                  <a:srgbClr val="FFFFFF"/>
                </a:solidFill>
              </a14:hiddenFill>
            </a:ext>
          </a:extLst>
        </p:spPr>
      </p:pic>
      <p:sp>
        <p:nvSpPr>
          <p:cNvPr id="6" name="Textfeld 5"/>
          <p:cNvSpPr txBox="1"/>
          <p:nvPr/>
        </p:nvSpPr>
        <p:spPr>
          <a:xfrm>
            <a:off x="107504" y="5949280"/>
            <a:ext cx="8928992" cy="584775"/>
          </a:xfrm>
          <a:prstGeom prst="rect">
            <a:avLst/>
          </a:prstGeom>
          <a:noFill/>
        </p:spPr>
        <p:txBody>
          <a:bodyPr wrap="square" rtlCol="0">
            <a:spAutoFit/>
          </a:bodyPr>
          <a:lstStyle/>
          <a:p>
            <a:r>
              <a:rPr lang="de-DE" sz="1600" dirty="0" smtClean="0">
                <a:solidFill>
                  <a:schemeClr val="bg1"/>
                </a:solidFill>
                <a:latin typeface="Times New Roman" panose="02020603050405020304" pitchFamily="18" charset="0"/>
                <a:cs typeface="Times New Roman" panose="02020603050405020304" pitchFamily="18" charset="0"/>
              </a:rPr>
              <a:t>Kravitz et al. 2017,</a:t>
            </a:r>
            <a:r>
              <a:rPr lang="en-US" sz="1600" dirty="0">
                <a:solidFill>
                  <a:schemeClr val="bg1"/>
                </a:solidFill>
                <a:latin typeface="Times New Roman" panose="02020603050405020304" pitchFamily="18" charset="0"/>
                <a:cs typeface="Times New Roman" panose="02020603050405020304" pitchFamily="18" charset="0"/>
              </a:rPr>
              <a:t> First Simulations of Designing Stratospheric Sulfate </a:t>
            </a:r>
            <a:r>
              <a:rPr lang="en-US" sz="1600" dirty="0" smtClean="0">
                <a:solidFill>
                  <a:schemeClr val="bg1"/>
                </a:solidFill>
                <a:latin typeface="Times New Roman" panose="02020603050405020304" pitchFamily="18" charset="0"/>
                <a:cs typeface="Times New Roman" panose="02020603050405020304" pitchFamily="18" charset="0"/>
              </a:rPr>
              <a:t>Aerosol Geoengineering to Meet Multiple Simultaneous Climate Objectives</a:t>
            </a:r>
            <a:r>
              <a:rPr lang="de-DE" sz="1600" dirty="0" smtClean="0">
                <a:solidFill>
                  <a:schemeClr val="bg1"/>
                </a:solidFill>
                <a:latin typeface="Times New Roman" panose="02020603050405020304" pitchFamily="18" charset="0"/>
                <a:cs typeface="Times New Roman" panose="02020603050405020304" pitchFamily="18" charset="0"/>
              </a:rPr>
              <a:t>, in JGR </a:t>
            </a:r>
            <a:r>
              <a:rPr lang="de-DE" sz="1600" dirty="0" err="1" smtClean="0">
                <a:solidFill>
                  <a:schemeClr val="bg1"/>
                </a:solidFill>
                <a:latin typeface="Times New Roman" panose="02020603050405020304" pitchFamily="18" charset="0"/>
                <a:cs typeface="Times New Roman" panose="02020603050405020304" pitchFamily="18" charset="0"/>
              </a:rPr>
              <a:t>Atmospheres</a:t>
            </a:r>
            <a:r>
              <a:rPr lang="de-DE" sz="1600" dirty="0" smtClean="0">
                <a:solidFill>
                  <a:schemeClr val="bg1"/>
                </a:solidFill>
                <a:latin typeface="Times New Roman" panose="02020603050405020304" pitchFamily="18" charset="0"/>
                <a:cs typeface="Times New Roman" panose="02020603050405020304" pitchFamily="18" charset="0"/>
              </a:rPr>
              <a:t>, 122, p. 12,619.</a:t>
            </a:r>
            <a:endParaRPr lang="de-DE" sz="1600" dirty="0">
              <a:solidFill>
                <a:schemeClr val="bg1"/>
              </a:solidFill>
              <a:latin typeface="Times New Roman" panose="02020603050405020304" pitchFamily="18" charset="0"/>
              <a:cs typeface="Times New Roman" panose="02020603050405020304" pitchFamily="18" charset="0"/>
            </a:endParaRPr>
          </a:p>
        </p:txBody>
      </p:sp>
      <p:sp>
        <p:nvSpPr>
          <p:cNvPr id="5" name="Textfeld 4"/>
          <p:cNvSpPr txBox="1"/>
          <p:nvPr/>
        </p:nvSpPr>
        <p:spPr>
          <a:xfrm>
            <a:off x="24751" y="188640"/>
            <a:ext cx="9083753" cy="553998"/>
          </a:xfrm>
          <a:prstGeom prst="rect">
            <a:avLst/>
          </a:prstGeom>
          <a:noFill/>
        </p:spPr>
        <p:txBody>
          <a:bodyPr wrap="square" rtlCol="0">
            <a:spAutoFit/>
          </a:bodyPr>
          <a:lstStyle/>
          <a:p>
            <a:pPr algn="ctr"/>
            <a:r>
              <a:rPr lang="de-DE" sz="3000" b="1" dirty="0" smtClean="0">
                <a:solidFill>
                  <a:schemeClr val="bg1"/>
                </a:solidFill>
              </a:rPr>
              <a:t>The </a:t>
            </a:r>
            <a:r>
              <a:rPr lang="de-DE" sz="3000" b="1" dirty="0" err="1" smtClean="0">
                <a:solidFill>
                  <a:schemeClr val="bg1"/>
                </a:solidFill>
              </a:rPr>
              <a:t>world</a:t>
            </a:r>
            <a:r>
              <a:rPr lang="de-DE" sz="3000" b="1" dirty="0" smtClean="0">
                <a:solidFill>
                  <a:schemeClr val="bg1"/>
                </a:solidFill>
              </a:rPr>
              <a:t> </a:t>
            </a:r>
            <a:r>
              <a:rPr lang="de-DE" sz="3000" b="1" dirty="0" err="1" smtClean="0">
                <a:solidFill>
                  <a:schemeClr val="bg1"/>
                </a:solidFill>
              </a:rPr>
              <a:t>according</a:t>
            </a:r>
            <a:r>
              <a:rPr lang="de-DE" sz="3000" b="1" dirty="0" smtClean="0">
                <a:solidFill>
                  <a:schemeClr val="bg1"/>
                </a:solidFill>
              </a:rPr>
              <a:t> </a:t>
            </a:r>
            <a:r>
              <a:rPr lang="de-DE" sz="3000" b="1" dirty="0" err="1" smtClean="0">
                <a:solidFill>
                  <a:schemeClr val="bg1"/>
                </a:solidFill>
              </a:rPr>
              <a:t>to</a:t>
            </a:r>
            <a:r>
              <a:rPr lang="de-DE" sz="3000" b="1" dirty="0" smtClean="0">
                <a:solidFill>
                  <a:schemeClr val="bg1"/>
                </a:solidFill>
              </a:rPr>
              <a:t> </a:t>
            </a:r>
            <a:r>
              <a:rPr lang="de-DE" sz="3000" b="1" dirty="0" err="1" smtClean="0">
                <a:solidFill>
                  <a:schemeClr val="bg1"/>
                </a:solidFill>
              </a:rPr>
              <a:t>geoengineering</a:t>
            </a:r>
            <a:r>
              <a:rPr lang="de-DE" sz="3000" b="1" dirty="0" smtClean="0">
                <a:solidFill>
                  <a:schemeClr val="bg1"/>
                </a:solidFill>
              </a:rPr>
              <a:t>?</a:t>
            </a:r>
            <a:endParaRPr lang="de-DE" sz="3000" b="1" dirty="0">
              <a:solidFill>
                <a:schemeClr val="bg1"/>
              </a:solidFill>
            </a:endParaRPr>
          </a:p>
        </p:txBody>
      </p:sp>
    </p:spTree>
    <p:extLst>
      <p:ext uri="{BB962C8B-B14F-4D97-AF65-F5344CB8AC3E}">
        <p14:creationId xmlns:p14="http://schemas.microsoft.com/office/powerpoint/2010/main" val="21451933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txBox="1">
            <a:spLocks/>
          </p:cNvSpPr>
          <p:nvPr/>
        </p:nvSpPr>
        <p:spPr>
          <a:xfrm>
            <a:off x="179512" y="2679055"/>
            <a:ext cx="8784976" cy="1470025"/>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800" dirty="0"/>
          </a:p>
        </p:txBody>
      </p:sp>
    </p:spTree>
    <p:extLst>
      <p:ext uri="{BB962C8B-B14F-4D97-AF65-F5344CB8AC3E}">
        <p14:creationId xmlns:p14="http://schemas.microsoft.com/office/powerpoint/2010/main" val="20277932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feld 1"/>
          <p:cNvSpPr txBox="1"/>
          <p:nvPr/>
        </p:nvSpPr>
        <p:spPr>
          <a:xfrm>
            <a:off x="-28207" y="260648"/>
            <a:ext cx="9144000" cy="3108543"/>
          </a:xfrm>
          <a:prstGeom prst="rect">
            <a:avLst/>
          </a:prstGeom>
          <a:noFill/>
        </p:spPr>
        <p:txBody>
          <a:bodyPr wrap="square" rtlCol="0">
            <a:spAutoFit/>
          </a:bodyPr>
          <a:lstStyle/>
          <a:p>
            <a:r>
              <a:rPr lang="en-US" sz="2800" dirty="0" smtClean="0">
                <a:solidFill>
                  <a:schemeClr val="bg1"/>
                </a:solidFill>
              </a:rPr>
              <a:t>“The countries most inclined to </a:t>
            </a:r>
            <a:r>
              <a:rPr lang="en-US" sz="2800" dirty="0" err="1" smtClean="0">
                <a:solidFill>
                  <a:schemeClr val="bg1"/>
                </a:solidFill>
              </a:rPr>
              <a:t>geoengineer</a:t>
            </a:r>
            <a:r>
              <a:rPr lang="en-US" sz="2800" dirty="0" smtClean="0">
                <a:solidFill>
                  <a:schemeClr val="bg1"/>
                </a:solidFill>
              </a:rPr>
              <a:t>”—which are those?</a:t>
            </a:r>
          </a:p>
          <a:p>
            <a:pPr marL="914400" lvl="1" indent="-457200">
              <a:buFont typeface="Arial" panose="020B0604020202020204" pitchFamily="34" charset="0"/>
              <a:buChar char="•"/>
            </a:pPr>
            <a:endParaRPr lang="en-US" sz="2800" dirty="0" smtClean="0">
              <a:solidFill>
                <a:schemeClr val="bg1"/>
              </a:solidFill>
            </a:endParaRPr>
          </a:p>
          <a:p>
            <a:pPr marL="914400" lvl="1" indent="-457200">
              <a:buFont typeface="Arial" panose="020B0604020202020204" pitchFamily="34" charset="0"/>
              <a:buChar char="•"/>
            </a:pPr>
            <a:r>
              <a:rPr lang="en-US" sz="2800" dirty="0">
                <a:solidFill>
                  <a:schemeClr val="bg1"/>
                </a:solidFill>
              </a:rPr>
              <a:t>Who is the free driver</a:t>
            </a:r>
            <a:r>
              <a:rPr lang="en-US" sz="2800" dirty="0" smtClean="0">
                <a:solidFill>
                  <a:schemeClr val="bg1"/>
                </a:solidFill>
              </a:rPr>
              <a:t>?</a:t>
            </a:r>
          </a:p>
          <a:p>
            <a:pPr marL="914400" lvl="1" indent="-457200">
              <a:buFont typeface="Arial" panose="020B0604020202020204" pitchFamily="34" charset="0"/>
              <a:buChar char="•"/>
            </a:pPr>
            <a:endParaRPr lang="en-US" sz="2800" dirty="0" smtClean="0">
              <a:solidFill>
                <a:schemeClr val="bg1"/>
              </a:solidFill>
            </a:endParaRPr>
          </a:p>
          <a:p>
            <a:pPr marL="914400" lvl="1" indent="-457200">
              <a:buFont typeface="Arial" panose="020B0604020202020204" pitchFamily="34" charset="0"/>
              <a:buChar char="•"/>
            </a:pPr>
            <a:r>
              <a:rPr lang="en-US" sz="2800" dirty="0" smtClean="0">
                <a:solidFill>
                  <a:schemeClr val="bg1"/>
                </a:solidFill>
              </a:rPr>
              <a:t>Who would find geoengineering the “right” thing to do?</a:t>
            </a:r>
          </a:p>
        </p:txBody>
      </p:sp>
    </p:spTree>
    <p:extLst>
      <p:ext uri="{BB962C8B-B14F-4D97-AF65-F5344CB8AC3E}">
        <p14:creationId xmlns:p14="http://schemas.microsoft.com/office/powerpoint/2010/main" val="16774670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050" name="Picture 2" descr="U:\Temp\Presentations\Pictures for presentations\Geopiracy.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13684"/>
            <a:ext cx="5184576" cy="6784890"/>
          </a:xfrm>
          <a:prstGeom prst="rect">
            <a:avLst/>
          </a:prstGeom>
          <a:noFill/>
          <a:extLst>
            <a:ext uri="{909E8E84-426E-40DD-AFC4-6F175D3DCCD1}">
              <a14:hiddenFill xmlns:a14="http://schemas.microsoft.com/office/drawing/2010/main">
                <a:solidFill>
                  <a:srgbClr val="FFFFFF"/>
                </a:solidFill>
              </a14:hiddenFill>
            </a:ext>
          </a:extLst>
        </p:spPr>
      </p:pic>
      <p:sp>
        <p:nvSpPr>
          <p:cNvPr id="7" name="Textfeld 6"/>
          <p:cNvSpPr txBox="1"/>
          <p:nvPr/>
        </p:nvSpPr>
        <p:spPr>
          <a:xfrm>
            <a:off x="6181736" y="6402814"/>
            <a:ext cx="2566728" cy="338554"/>
          </a:xfrm>
          <a:prstGeom prst="rect">
            <a:avLst/>
          </a:prstGeom>
          <a:noFill/>
        </p:spPr>
        <p:txBody>
          <a:bodyPr wrap="none" rtlCol="0">
            <a:spAutoFit/>
          </a:bodyPr>
          <a:lstStyle/>
          <a:p>
            <a:r>
              <a:rPr lang="de-DE" sz="1600" dirty="0" smtClean="0">
                <a:solidFill>
                  <a:schemeClr val="bg1"/>
                </a:solidFill>
                <a:latin typeface="Times New Roman" panose="02020603050405020304" pitchFamily="18" charset="0"/>
                <a:cs typeface="Times New Roman" panose="02020603050405020304" pitchFamily="18" charset="0"/>
              </a:rPr>
              <a:t>ETC Group 2010, </a:t>
            </a:r>
            <a:r>
              <a:rPr lang="de-DE" sz="1600" i="1" dirty="0" err="1" smtClean="0">
                <a:solidFill>
                  <a:schemeClr val="bg1"/>
                </a:solidFill>
                <a:latin typeface="Times New Roman" panose="02020603050405020304" pitchFamily="18" charset="0"/>
                <a:cs typeface="Times New Roman" panose="02020603050405020304" pitchFamily="18" charset="0"/>
              </a:rPr>
              <a:t>Geopiracy</a:t>
            </a:r>
            <a:endParaRPr lang="de-DE" sz="1600" i="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07911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050" name="Picture 2" descr="U:\Temp\Presentations\Pictures for presentations\Kellogg and Schneider 1974_Schematic illustration of geo schem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5812" y="633412"/>
            <a:ext cx="7572375" cy="5591175"/>
          </a:xfrm>
          <a:prstGeom prst="rect">
            <a:avLst/>
          </a:prstGeom>
          <a:noFill/>
          <a:extLst>
            <a:ext uri="{909E8E84-426E-40DD-AFC4-6F175D3DCCD1}">
              <a14:hiddenFill xmlns:a14="http://schemas.microsoft.com/office/drawing/2010/main">
                <a:solidFill>
                  <a:srgbClr val="FFFFFF"/>
                </a:solidFill>
              </a14:hiddenFill>
            </a:ext>
          </a:extLst>
        </p:spPr>
      </p:pic>
      <p:sp>
        <p:nvSpPr>
          <p:cNvPr id="2" name="Textfeld 1"/>
          <p:cNvSpPr txBox="1"/>
          <p:nvPr/>
        </p:nvSpPr>
        <p:spPr>
          <a:xfrm>
            <a:off x="107504" y="6453336"/>
            <a:ext cx="9043951" cy="338554"/>
          </a:xfrm>
          <a:prstGeom prst="rect">
            <a:avLst/>
          </a:prstGeom>
          <a:noFill/>
        </p:spPr>
        <p:txBody>
          <a:bodyPr wrap="none" rtlCol="0">
            <a:spAutoFit/>
          </a:bodyPr>
          <a:lstStyle/>
          <a:p>
            <a:r>
              <a:rPr lang="de-DE" sz="1600" dirty="0" smtClean="0">
                <a:solidFill>
                  <a:schemeClr val="bg1"/>
                </a:solidFill>
                <a:latin typeface="Times New Roman" panose="02020603050405020304" pitchFamily="18" charset="0"/>
                <a:cs typeface="Times New Roman" panose="02020603050405020304" pitchFamily="18" charset="0"/>
              </a:rPr>
              <a:t>Kellogg </a:t>
            </a:r>
            <a:r>
              <a:rPr lang="de-DE" sz="1600" dirty="0" err="1" smtClean="0">
                <a:solidFill>
                  <a:schemeClr val="bg1"/>
                </a:solidFill>
                <a:latin typeface="Times New Roman" panose="02020603050405020304" pitchFamily="18" charset="0"/>
                <a:cs typeface="Times New Roman" panose="02020603050405020304" pitchFamily="18" charset="0"/>
              </a:rPr>
              <a:t>and</a:t>
            </a:r>
            <a:r>
              <a:rPr lang="de-DE" sz="1600" dirty="0" smtClean="0">
                <a:solidFill>
                  <a:schemeClr val="bg1"/>
                </a:solidFill>
                <a:latin typeface="Times New Roman" panose="02020603050405020304" pitchFamily="18" charset="0"/>
                <a:cs typeface="Times New Roman" panose="02020603050405020304" pitchFamily="18" charset="0"/>
              </a:rPr>
              <a:t> Schneider 1974, </a:t>
            </a:r>
            <a:r>
              <a:rPr lang="en-US" sz="1600" dirty="0" smtClean="0">
                <a:solidFill>
                  <a:schemeClr val="bg1"/>
                </a:solidFill>
                <a:latin typeface="Times New Roman" panose="02020603050405020304" pitchFamily="18" charset="0"/>
                <a:cs typeface="Times New Roman" panose="02020603050405020304" pitchFamily="18" charset="0"/>
              </a:rPr>
              <a:t>Climate Stabilization: For </a:t>
            </a:r>
            <a:r>
              <a:rPr lang="en-US" sz="1600" dirty="0">
                <a:solidFill>
                  <a:schemeClr val="bg1"/>
                </a:solidFill>
                <a:latin typeface="Times New Roman" panose="02020603050405020304" pitchFamily="18" charset="0"/>
                <a:cs typeface="Times New Roman" panose="02020603050405020304" pitchFamily="18" charset="0"/>
              </a:rPr>
              <a:t>Better or for Worse</a:t>
            </a:r>
            <a:r>
              <a:rPr lang="en-US" sz="1600" dirty="0" smtClean="0">
                <a:solidFill>
                  <a:schemeClr val="bg1"/>
                </a:solidFill>
                <a:latin typeface="Times New Roman" panose="02020603050405020304" pitchFamily="18" charset="0"/>
                <a:cs typeface="Times New Roman" panose="02020603050405020304" pitchFamily="18" charset="0"/>
              </a:rPr>
              <a:t>? In Science 186: 4170, p. 1136</a:t>
            </a:r>
            <a:endParaRPr lang="de-DE" sz="1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6014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el 1"/>
          <p:cNvSpPr txBox="1">
            <a:spLocks/>
          </p:cNvSpPr>
          <p:nvPr/>
        </p:nvSpPr>
        <p:spPr>
          <a:xfrm>
            <a:off x="179512" y="2679055"/>
            <a:ext cx="8784976" cy="1470025"/>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800" dirty="0"/>
          </a:p>
        </p:txBody>
      </p:sp>
      <p:pic>
        <p:nvPicPr>
          <p:cNvPr id="12290" name="Picture 2" descr="U:\Temp\Presentations\Pictures for presentations\Kravitz et al injection location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65" y="764704"/>
            <a:ext cx="8962531" cy="5040560"/>
          </a:xfrm>
          <a:prstGeom prst="rect">
            <a:avLst/>
          </a:prstGeom>
          <a:noFill/>
          <a:extLst>
            <a:ext uri="{909E8E84-426E-40DD-AFC4-6F175D3DCCD1}">
              <a14:hiddenFill xmlns:a14="http://schemas.microsoft.com/office/drawing/2010/main">
                <a:solidFill>
                  <a:srgbClr val="FFFFFF"/>
                </a:solidFill>
              </a14:hiddenFill>
            </a:ext>
          </a:extLst>
        </p:spPr>
      </p:pic>
      <p:sp>
        <p:nvSpPr>
          <p:cNvPr id="6" name="Textfeld 5"/>
          <p:cNvSpPr txBox="1"/>
          <p:nvPr/>
        </p:nvSpPr>
        <p:spPr>
          <a:xfrm>
            <a:off x="107504" y="5949280"/>
            <a:ext cx="8928992" cy="584775"/>
          </a:xfrm>
          <a:prstGeom prst="rect">
            <a:avLst/>
          </a:prstGeom>
          <a:noFill/>
        </p:spPr>
        <p:txBody>
          <a:bodyPr wrap="square" rtlCol="0">
            <a:spAutoFit/>
          </a:bodyPr>
          <a:lstStyle/>
          <a:p>
            <a:r>
              <a:rPr lang="de-DE" sz="1600" dirty="0" smtClean="0">
                <a:solidFill>
                  <a:schemeClr val="bg1"/>
                </a:solidFill>
                <a:latin typeface="Times New Roman" panose="02020603050405020304" pitchFamily="18" charset="0"/>
                <a:cs typeface="Times New Roman" panose="02020603050405020304" pitchFamily="18" charset="0"/>
              </a:rPr>
              <a:t>Kravitz et al. 2017,</a:t>
            </a:r>
            <a:r>
              <a:rPr lang="en-US" sz="1600" dirty="0">
                <a:solidFill>
                  <a:schemeClr val="bg1"/>
                </a:solidFill>
                <a:latin typeface="Times New Roman" panose="02020603050405020304" pitchFamily="18" charset="0"/>
                <a:cs typeface="Times New Roman" panose="02020603050405020304" pitchFamily="18" charset="0"/>
              </a:rPr>
              <a:t> First Simulations of Designing Stratospheric Sulfate </a:t>
            </a:r>
            <a:r>
              <a:rPr lang="en-US" sz="1600" dirty="0" smtClean="0">
                <a:solidFill>
                  <a:schemeClr val="bg1"/>
                </a:solidFill>
                <a:latin typeface="Times New Roman" panose="02020603050405020304" pitchFamily="18" charset="0"/>
                <a:cs typeface="Times New Roman" panose="02020603050405020304" pitchFamily="18" charset="0"/>
              </a:rPr>
              <a:t>Aerosol Geoengineering to Meet Multiple Simultaneous Climate Objectives</a:t>
            </a:r>
            <a:r>
              <a:rPr lang="de-DE" sz="1600" dirty="0" smtClean="0">
                <a:solidFill>
                  <a:schemeClr val="bg1"/>
                </a:solidFill>
                <a:latin typeface="Times New Roman" panose="02020603050405020304" pitchFamily="18" charset="0"/>
                <a:cs typeface="Times New Roman" panose="02020603050405020304" pitchFamily="18" charset="0"/>
              </a:rPr>
              <a:t>, in JGR </a:t>
            </a:r>
            <a:r>
              <a:rPr lang="de-DE" sz="1600" dirty="0" err="1" smtClean="0">
                <a:solidFill>
                  <a:schemeClr val="bg1"/>
                </a:solidFill>
                <a:latin typeface="Times New Roman" panose="02020603050405020304" pitchFamily="18" charset="0"/>
                <a:cs typeface="Times New Roman" panose="02020603050405020304" pitchFamily="18" charset="0"/>
              </a:rPr>
              <a:t>Atmospheres</a:t>
            </a:r>
            <a:r>
              <a:rPr lang="de-DE" sz="1600" dirty="0" smtClean="0">
                <a:solidFill>
                  <a:schemeClr val="bg1"/>
                </a:solidFill>
                <a:latin typeface="Times New Roman" panose="02020603050405020304" pitchFamily="18" charset="0"/>
                <a:cs typeface="Times New Roman" panose="02020603050405020304" pitchFamily="18" charset="0"/>
              </a:rPr>
              <a:t>, 122, p. 12,619.</a:t>
            </a:r>
            <a:endParaRPr lang="de-DE" sz="1600" dirty="0">
              <a:solidFill>
                <a:schemeClr val="bg1"/>
              </a:solidFill>
              <a:latin typeface="Times New Roman" panose="02020603050405020304" pitchFamily="18" charset="0"/>
              <a:cs typeface="Times New Roman" panose="02020603050405020304" pitchFamily="18" charset="0"/>
            </a:endParaRPr>
          </a:p>
        </p:txBody>
      </p:sp>
      <p:sp>
        <p:nvSpPr>
          <p:cNvPr id="5" name="Textfeld 4"/>
          <p:cNvSpPr txBox="1"/>
          <p:nvPr/>
        </p:nvSpPr>
        <p:spPr>
          <a:xfrm>
            <a:off x="24751" y="188640"/>
            <a:ext cx="9083753" cy="553998"/>
          </a:xfrm>
          <a:prstGeom prst="rect">
            <a:avLst/>
          </a:prstGeom>
          <a:noFill/>
        </p:spPr>
        <p:txBody>
          <a:bodyPr wrap="square" rtlCol="0">
            <a:spAutoFit/>
          </a:bodyPr>
          <a:lstStyle/>
          <a:p>
            <a:pPr algn="ctr"/>
            <a:r>
              <a:rPr lang="de-DE" sz="3000" b="1" dirty="0" smtClean="0">
                <a:solidFill>
                  <a:schemeClr val="bg1"/>
                </a:solidFill>
              </a:rPr>
              <a:t>The </a:t>
            </a:r>
            <a:r>
              <a:rPr lang="de-DE" sz="3000" b="1" dirty="0" err="1" smtClean="0">
                <a:solidFill>
                  <a:schemeClr val="bg1"/>
                </a:solidFill>
              </a:rPr>
              <a:t>world</a:t>
            </a:r>
            <a:r>
              <a:rPr lang="de-DE" sz="3000" b="1" dirty="0" smtClean="0">
                <a:solidFill>
                  <a:schemeClr val="bg1"/>
                </a:solidFill>
              </a:rPr>
              <a:t> </a:t>
            </a:r>
            <a:r>
              <a:rPr lang="de-DE" sz="3000" b="1" dirty="0" err="1" smtClean="0">
                <a:solidFill>
                  <a:schemeClr val="bg1"/>
                </a:solidFill>
              </a:rPr>
              <a:t>of</a:t>
            </a:r>
            <a:r>
              <a:rPr lang="de-DE" sz="3000" b="1" dirty="0" smtClean="0">
                <a:solidFill>
                  <a:schemeClr val="bg1"/>
                </a:solidFill>
              </a:rPr>
              <a:t> </a:t>
            </a:r>
            <a:r>
              <a:rPr lang="de-DE" sz="3000" b="1" dirty="0" err="1" smtClean="0">
                <a:solidFill>
                  <a:schemeClr val="bg1"/>
                </a:solidFill>
              </a:rPr>
              <a:t>geoengineering</a:t>
            </a:r>
            <a:r>
              <a:rPr lang="de-DE" sz="3000" b="1" dirty="0" smtClean="0">
                <a:solidFill>
                  <a:schemeClr val="bg1"/>
                </a:solidFill>
              </a:rPr>
              <a:t>?</a:t>
            </a:r>
            <a:endParaRPr lang="de-DE" sz="3000" b="1" dirty="0">
              <a:solidFill>
                <a:schemeClr val="bg1"/>
              </a:solidFill>
            </a:endParaRPr>
          </a:p>
        </p:txBody>
      </p:sp>
    </p:spTree>
    <p:extLst>
      <p:ext uri="{BB962C8B-B14F-4D97-AF65-F5344CB8AC3E}">
        <p14:creationId xmlns:p14="http://schemas.microsoft.com/office/powerpoint/2010/main" val="12136052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4338" name="Picture 2" descr="U:\Temp\Presentations\Pictures for presentations\UNFCCC partie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9" y="980728"/>
            <a:ext cx="9118033" cy="4680520"/>
          </a:xfrm>
          <a:prstGeom prst="rect">
            <a:avLst/>
          </a:prstGeom>
          <a:noFill/>
          <a:extLst>
            <a:ext uri="{909E8E84-426E-40DD-AFC4-6F175D3DCCD1}">
              <a14:hiddenFill xmlns:a14="http://schemas.microsoft.com/office/drawing/2010/main">
                <a:solidFill>
                  <a:srgbClr val="FFFFFF"/>
                </a:solidFill>
              </a14:hiddenFill>
            </a:ext>
          </a:extLst>
        </p:spPr>
      </p:pic>
      <p:sp>
        <p:nvSpPr>
          <p:cNvPr id="3" name="Textfeld 2"/>
          <p:cNvSpPr txBox="1"/>
          <p:nvPr/>
        </p:nvSpPr>
        <p:spPr>
          <a:xfrm>
            <a:off x="36512" y="5725705"/>
            <a:ext cx="9071992" cy="1015663"/>
          </a:xfrm>
          <a:prstGeom prst="rect">
            <a:avLst/>
          </a:prstGeom>
          <a:noFill/>
        </p:spPr>
        <p:txBody>
          <a:bodyPr wrap="square" rtlCol="0">
            <a:spAutoFit/>
          </a:bodyPr>
          <a:lstStyle/>
          <a:p>
            <a:r>
              <a:rPr lang="de-DE" sz="3000" dirty="0" smtClean="0">
                <a:solidFill>
                  <a:schemeClr val="bg1"/>
                </a:solidFill>
              </a:rPr>
              <a:t>	Green </a:t>
            </a:r>
            <a:r>
              <a:rPr lang="de-DE" sz="3000" dirty="0" err="1" smtClean="0">
                <a:solidFill>
                  <a:schemeClr val="bg1"/>
                </a:solidFill>
              </a:rPr>
              <a:t>and</a:t>
            </a:r>
            <a:r>
              <a:rPr lang="de-DE" sz="3000" dirty="0" smtClean="0">
                <a:solidFill>
                  <a:schemeClr val="bg1"/>
                </a:solidFill>
              </a:rPr>
              <a:t> </a:t>
            </a:r>
            <a:r>
              <a:rPr lang="de-DE" sz="3000" dirty="0" err="1" smtClean="0">
                <a:solidFill>
                  <a:schemeClr val="bg1"/>
                </a:solidFill>
              </a:rPr>
              <a:t>blue</a:t>
            </a:r>
            <a:r>
              <a:rPr lang="de-DE" sz="3000" dirty="0" smtClean="0">
                <a:solidFill>
                  <a:schemeClr val="bg1"/>
                </a:solidFill>
              </a:rPr>
              <a:t>: Industrial countries (Annex 1)</a:t>
            </a:r>
          </a:p>
          <a:p>
            <a:pPr algn="ctr"/>
            <a:r>
              <a:rPr lang="de-DE" sz="3000" dirty="0" smtClean="0">
                <a:solidFill>
                  <a:schemeClr val="bg1"/>
                </a:solidFill>
              </a:rPr>
              <a:t>Yellow: </a:t>
            </a:r>
            <a:r>
              <a:rPr lang="de-DE" sz="3000" dirty="0" err="1" smtClean="0">
                <a:solidFill>
                  <a:schemeClr val="bg1"/>
                </a:solidFill>
              </a:rPr>
              <a:t>Developing</a:t>
            </a:r>
            <a:r>
              <a:rPr lang="de-DE" sz="3000" dirty="0" smtClean="0">
                <a:solidFill>
                  <a:schemeClr val="bg1"/>
                </a:solidFill>
              </a:rPr>
              <a:t> countries</a:t>
            </a:r>
          </a:p>
        </p:txBody>
      </p:sp>
      <p:sp>
        <p:nvSpPr>
          <p:cNvPr id="4" name="Textfeld 3"/>
          <p:cNvSpPr txBox="1"/>
          <p:nvPr/>
        </p:nvSpPr>
        <p:spPr>
          <a:xfrm>
            <a:off x="24751" y="188640"/>
            <a:ext cx="9083753" cy="553998"/>
          </a:xfrm>
          <a:prstGeom prst="rect">
            <a:avLst/>
          </a:prstGeom>
          <a:noFill/>
        </p:spPr>
        <p:txBody>
          <a:bodyPr wrap="square" rtlCol="0">
            <a:spAutoFit/>
          </a:bodyPr>
          <a:lstStyle/>
          <a:p>
            <a:pPr algn="ctr"/>
            <a:r>
              <a:rPr lang="de-DE" sz="3000" b="1" dirty="0" smtClean="0">
                <a:solidFill>
                  <a:schemeClr val="bg1"/>
                </a:solidFill>
              </a:rPr>
              <a:t>The </a:t>
            </a:r>
            <a:r>
              <a:rPr lang="de-DE" sz="3000" b="1" dirty="0" err="1" smtClean="0">
                <a:solidFill>
                  <a:schemeClr val="bg1"/>
                </a:solidFill>
              </a:rPr>
              <a:t>world</a:t>
            </a:r>
            <a:r>
              <a:rPr lang="de-DE" sz="3000" b="1" dirty="0" smtClean="0">
                <a:solidFill>
                  <a:schemeClr val="bg1"/>
                </a:solidFill>
              </a:rPr>
              <a:t> </a:t>
            </a:r>
            <a:r>
              <a:rPr lang="de-DE" sz="3000" b="1" dirty="0" err="1" smtClean="0">
                <a:solidFill>
                  <a:schemeClr val="bg1"/>
                </a:solidFill>
              </a:rPr>
              <a:t>of</a:t>
            </a:r>
            <a:r>
              <a:rPr lang="de-DE" sz="3000" b="1" dirty="0" smtClean="0">
                <a:solidFill>
                  <a:schemeClr val="bg1"/>
                </a:solidFill>
              </a:rPr>
              <a:t> </a:t>
            </a:r>
            <a:r>
              <a:rPr lang="de-DE" sz="3000" b="1" dirty="0" err="1" smtClean="0">
                <a:solidFill>
                  <a:schemeClr val="bg1"/>
                </a:solidFill>
              </a:rPr>
              <a:t>the</a:t>
            </a:r>
            <a:r>
              <a:rPr lang="de-DE" sz="3000" b="1" dirty="0" smtClean="0">
                <a:solidFill>
                  <a:schemeClr val="bg1"/>
                </a:solidFill>
              </a:rPr>
              <a:t> UNFCCC, 1992</a:t>
            </a:r>
            <a:endParaRPr lang="de-DE" sz="3000" b="1" dirty="0">
              <a:solidFill>
                <a:schemeClr val="bg1"/>
              </a:solidFill>
            </a:endParaRPr>
          </a:p>
        </p:txBody>
      </p:sp>
    </p:spTree>
    <p:extLst>
      <p:ext uri="{BB962C8B-B14F-4D97-AF65-F5344CB8AC3E}">
        <p14:creationId xmlns:p14="http://schemas.microsoft.com/office/powerpoint/2010/main" val="5088222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feld 2"/>
          <p:cNvSpPr txBox="1"/>
          <p:nvPr/>
        </p:nvSpPr>
        <p:spPr>
          <a:xfrm>
            <a:off x="36512" y="5725705"/>
            <a:ext cx="9071992" cy="1015663"/>
          </a:xfrm>
          <a:prstGeom prst="rect">
            <a:avLst/>
          </a:prstGeom>
          <a:noFill/>
        </p:spPr>
        <p:txBody>
          <a:bodyPr wrap="square" rtlCol="0">
            <a:spAutoFit/>
          </a:bodyPr>
          <a:lstStyle/>
          <a:p>
            <a:r>
              <a:rPr lang="de-DE" sz="3000" dirty="0" smtClean="0">
                <a:solidFill>
                  <a:schemeClr val="bg1"/>
                </a:solidFill>
              </a:rPr>
              <a:t>	Blue </a:t>
            </a:r>
            <a:r>
              <a:rPr lang="de-DE" sz="3000" dirty="0" err="1" smtClean="0">
                <a:solidFill>
                  <a:schemeClr val="bg1"/>
                </a:solidFill>
              </a:rPr>
              <a:t>and</a:t>
            </a:r>
            <a:r>
              <a:rPr lang="de-DE" sz="3000" dirty="0" smtClean="0">
                <a:solidFill>
                  <a:schemeClr val="bg1"/>
                </a:solidFill>
              </a:rPr>
              <a:t> </a:t>
            </a:r>
            <a:r>
              <a:rPr lang="de-DE" sz="3000" dirty="0" err="1" smtClean="0">
                <a:solidFill>
                  <a:schemeClr val="bg1"/>
                </a:solidFill>
              </a:rPr>
              <a:t>dark</a:t>
            </a:r>
            <a:r>
              <a:rPr lang="de-DE" sz="3000" dirty="0" smtClean="0">
                <a:solidFill>
                  <a:schemeClr val="bg1"/>
                </a:solidFill>
              </a:rPr>
              <a:t> </a:t>
            </a:r>
            <a:r>
              <a:rPr lang="de-DE" sz="3000" dirty="0" err="1" smtClean="0">
                <a:solidFill>
                  <a:schemeClr val="bg1"/>
                </a:solidFill>
              </a:rPr>
              <a:t>blue</a:t>
            </a:r>
            <a:r>
              <a:rPr lang="de-DE" sz="3000" dirty="0" smtClean="0">
                <a:solidFill>
                  <a:schemeClr val="bg1"/>
                </a:solidFill>
              </a:rPr>
              <a:t>: State </a:t>
            </a:r>
            <a:r>
              <a:rPr lang="de-DE" sz="3000" dirty="0" err="1" smtClean="0">
                <a:solidFill>
                  <a:schemeClr val="bg1"/>
                </a:solidFill>
              </a:rPr>
              <a:t>Parties</a:t>
            </a:r>
            <a:r>
              <a:rPr lang="de-DE" sz="3000" dirty="0" smtClean="0">
                <a:solidFill>
                  <a:schemeClr val="bg1"/>
                </a:solidFill>
              </a:rPr>
              <a:t> &amp; EU</a:t>
            </a:r>
          </a:p>
          <a:p>
            <a:pPr algn="ctr"/>
            <a:r>
              <a:rPr lang="de-DE" sz="3000" dirty="0" smtClean="0">
                <a:solidFill>
                  <a:schemeClr val="bg1"/>
                </a:solidFill>
              </a:rPr>
              <a:t>Yellow: </a:t>
            </a:r>
            <a:r>
              <a:rPr lang="de-DE" sz="3000" dirty="0" err="1" smtClean="0">
                <a:solidFill>
                  <a:schemeClr val="bg1"/>
                </a:solidFill>
              </a:rPr>
              <a:t>Signatories</a:t>
            </a:r>
            <a:endParaRPr lang="de-DE" sz="3000" dirty="0" smtClean="0">
              <a:solidFill>
                <a:schemeClr val="bg1"/>
              </a:solidFill>
            </a:endParaRPr>
          </a:p>
        </p:txBody>
      </p:sp>
      <p:sp>
        <p:nvSpPr>
          <p:cNvPr id="4" name="Textfeld 3"/>
          <p:cNvSpPr txBox="1"/>
          <p:nvPr/>
        </p:nvSpPr>
        <p:spPr>
          <a:xfrm>
            <a:off x="24751" y="188640"/>
            <a:ext cx="9083753" cy="553998"/>
          </a:xfrm>
          <a:prstGeom prst="rect">
            <a:avLst/>
          </a:prstGeom>
          <a:noFill/>
        </p:spPr>
        <p:txBody>
          <a:bodyPr wrap="square" rtlCol="0">
            <a:spAutoFit/>
          </a:bodyPr>
          <a:lstStyle/>
          <a:p>
            <a:pPr algn="ctr"/>
            <a:r>
              <a:rPr lang="de-DE" sz="3000" b="1" dirty="0" smtClean="0">
                <a:solidFill>
                  <a:schemeClr val="bg1"/>
                </a:solidFill>
              </a:rPr>
              <a:t>The </a:t>
            </a:r>
            <a:r>
              <a:rPr lang="de-DE" sz="3000" b="1" dirty="0" err="1" smtClean="0">
                <a:solidFill>
                  <a:schemeClr val="bg1"/>
                </a:solidFill>
              </a:rPr>
              <a:t>world</a:t>
            </a:r>
            <a:r>
              <a:rPr lang="de-DE" sz="3000" b="1" dirty="0" smtClean="0">
                <a:solidFill>
                  <a:schemeClr val="bg1"/>
                </a:solidFill>
              </a:rPr>
              <a:t> </a:t>
            </a:r>
            <a:r>
              <a:rPr lang="de-DE" sz="3000" b="1" dirty="0" err="1" smtClean="0">
                <a:solidFill>
                  <a:schemeClr val="bg1"/>
                </a:solidFill>
              </a:rPr>
              <a:t>of</a:t>
            </a:r>
            <a:r>
              <a:rPr lang="de-DE" sz="3000" b="1" dirty="0" smtClean="0">
                <a:solidFill>
                  <a:schemeClr val="bg1"/>
                </a:solidFill>
              </a:rPr>
              <a:t> </a:t>
            </a:r>
            <a:r>
              <a:rPr lang="de-DE" sz="3000" b="1" dirty="0" err="1" smtClean="0">
                <a:solidFill>
                  <a:schemeClr val="bg1"/>
                </a:solidFill>
              </a:rPr>
              <a:t>the</a:t>
            </a:r>
            <a:r>
              <a:rPr lang="de-DE" sz="3000" b="1" dirty="0" smtClean="0">
                <a:solidFill>
                  <a:schemeClr val="bg1"/>
                </a:solidFill>
              </a:rPr>
              <a:t> PA, 2015</a:t>
            </a:r>
            <a:endParaRPr lang="de-DE" sz="3000" b="1" dirty="0">
              <a:solidFill>
                <a:schemeClr val="bg1"/>
              </a:solidFill>
            </a:endParaRPr>
          </a:p>
        </p:txBody>
      </p:sp>
      <p:pic>
        <p:nvPicPr>
          <p:cNvPr id="1026" name="Picture 2" descr="U:\Temp\Presentations\Pictures for presentations\Paris Agreement world map.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 y="986546"/>
            <a:ext cx="9107488" cy="46747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59834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feld 1"/>
          <p:cNvSpPr txBox="1"/>
          <p:nvPr/>
        </p:nvSpPr>
        <p:spPr>
          <a:xfrm>
            <a:off x="-28207" y="266452"/>
            <a:ext cx="9144000" cy="3108543"/>
          </a:xfrm>
          <a:prstGeom prst="rect">
            <a:avLst/>
          </a:prstGeom>
          <a:noFill/>
        </p:spPr>
        <p:txBody>
          <a:bodyPr wrap="square" rtlCol="0">
            <a:spAutoFit/>
          </a:bodyPr>
          <a:lstStyle/>
          <a:p>
            <a:r>
              <a:rPr lang="en-US" sz="2800" dirty="0" smtClean="0">
                <a:solidFill>
                  <a:schemeClr val="bg1"/>
                </a:solidFill>
              </a:rPr>
              <a:t>“The countries most likely to be affected”—How would you know how you‘re affected?</a:t>
            </a:r>
          </a:p>
          <a:p>
            <a:endParaRPr lang="en-US" sz="2800" dirty="0" smtClean="0">
              <a:solidFill>
                <a:schemeClr val="bg1"/>
              </a:solidFill>
            </a:endParaRPr>
          </a:p>
          <a:p>
            <a:pPr marL="914400" lvl="1" indent="-457200">
              <a:buFont typeface="Arial" panose="020B0604020202020204" pitchFamily="34" charset="0"/>
              <a:buChar char="•"/>
            </a:pPr>
            <a:r>
              <a:rPr lang="en-US" sz="2800" dirty="0" smtClean="0">
                <a:solidFill>
                  <a:schemeClr val="bg1"/>
                </a:solidFill>
              </a:rPr>
              <a:t>Weather becomes blameworthy?</a:t>
            </a:r>
          </a:p>
          <a:p>
            <a:pPr marL="914400" lvl="1" indent="-457200">
              <a:buFont typeface="Arial" panose="020B0604020202020204" pitchFamily="34" charset="0"/>
              <a:buChar char="•"/>
            </a:pPr>
            <a:endParaRPr lang="en-US" sz="2800" dirty="0">
              <a:solidFill>
                <a:schemeClr val="bg1"/>
              </a:solidFill>
            </a:endParaRPr>
          </a:p>
          <a:p>
            <a:pPr marL="914400" lvl="1" indent="-457200">
              <a:buFont typeface="Arial" panose="020B0604020202020204" pitchFamily="34" charset="0"/>
              <a:buChar char="•"/>
            </a:pPr>
            <a:r>
              <a:rPr lang="en-US" sz="2800" dirty="0" smtClean="0">
                <a:solidFill>
                  <a:schemeClr val="bg1"/>
                </a:solidFill>
              </a:rPr>
              <a:t>A regime for „no-fault climate change compensation“ (Wong, Douglas &amp; </a:t>
            </a:r>
            <a:r>
              <a:rPr lang="en-US" sz="2800" dirty="0" err="1" smtClean="0">
                <a:solidFill>
                  <a:schemeClr val="bg1"/>
                </a:solidFill>
              </a:rPr>
              <a:t>Savulescu</a:t>
            </a:r>
            <a:r>
              <a:rPr lang="en-US" sz="2800" dirty="0" smtClean="0">
                <a:solidFill>
                  <a:schemeClr val="bg1"/>
                </a:solidFill>
              </a:rPr>
              <a:t> 2014)?</a:t>
            </a:r>
            <a:endParaRPr lang="en-US" sz="2800" dirty="0">
              <a:solidFill>
                <a:schemeClr val="bg1"/>
              </a:solidFill>
            </a:endParaRPr>
          </a:p>
        </p:txBody>
      </p:sp>
    </p:spTree>
    <p:extLst>
      <p:ext uri="{BB962C8B-B14F-4D97-AF65-F5344CB8AC3E}">
        <p14:creationId xmlns:p14="http://schemas.microsoft.com/office/powerpoint/2010/main" val="14799730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feld 1"/>
          <p:cNvSpPr txBox="1"/>
          <p:nvPr/>
        </p:nvSpPr>
        <p:spPr>
          <a:xfrm>
            <a:off x="-28207" y="273124"/>
            <a:ext cx="9172207" cy="6540252"/>
          </a:xfrm>
          <a:prstGeom prst="rect">
            <a:avLst/>
          </a:prstGeom>
          <a:noFill/>
        </p:spPr>
        <p:txBody>
          <a:bodyPr wrap="square" rtlCol="0">
            <a:spAutoFit/>
          </a:bodyPr>
          <a:lstStyle/>
          <a:p>
            <a:r>
              <a:rPr lang="en-US" sz="2800" dirty="0">
                <a:solidFill>
                  <a:schemeClr val="bg1"/>
                </a:solidFill>
              </a:rPr>
              <a:t>“The countries most likely to be affected“—How would you know how you‘re affected?</a:t>
            </a:r>
            <a:endParaRPr lang="de-DE" sz="2800" dirty="0" smtClean="0">
              <a:solidFill>
                <a:schemeClr val="bg1"/>
              </a:solidFill>
            </a:endParaRPr>
          </a:p>
          <a:p>
            <a:pPr marL="914400" lvl="1" indent="-457200">
              <a:buFont typeface="Arial" panose="020B0604020202020204" pitchFamily="34" charset="0"/>
              <a:buChar char="•"/>
            </a:pPr>
            <a:endParaRPr lang="de-DE" sz="2500" dirty="0" smtClean="0">
              <a:solidFill>
                <a:schemeClr val="bg1"/>
              </a:solidFill>
            </a:endParaRPr>
          </a:p>
          <a:p>
            <a:pPr marL="914400" lvl="1" indent="-457200">
              <a:buFont typeface="Arial" panose="020B0604020202020204" pitchFamily="34" charset="0"/>
              <a:buChar char="•"/>
            </a:pPr>
            <a:r>
              <a:rPr lang="en-US" sz="2600" dirty="0">
                <a:solidFill>
                  <a:schemeClr val="bg1"/>
                </a:solidFill>
              </a:rPr>
              <a:t>“We have raised many more questions than we are even remotely capable of answering, but we do wish to offer one ‘modest’ proposal, for ‘no fault climate disaster insurance.’ If a large segment of the world thinks the benefits of a proposed climate modification scheme outweigh the risks, they should be willing to compensate those (possibly even a few of themselves) who lose their favored climate (as defined by past statistics), without much debate as to whether the losers were negatively affected by the scheme or by the natural course of the climate. After all, experts could argue both sides of cause and effect questions and would probably leave reasonable doubts in the public's </a:t>
            </a:r>
            <a:r>
              <a:rPr lang="en-US" sz="2600" dirty="0" smtClean="0">
                <a:solidFill>
                  <a:schemeClr val="bg1"/>
                </a:solidFill>
              </a:rPr>
              <a:t>mind.” (Kellogg and Schneider 1974)</a:t>
            </a:r>
            <a:endParaRPr lang="de-DE" sz="2600" dirty="0" smtClean="0">
              <a:solidFill>
                <a:schemeClr val="bg1"/>
              </a:solidFill>
            </a:endParaRPr>
          </a:p>
        </p:txBody>
      </p:sp>
    </p:spTree>
    <p:extLst>
      <p:ext uri="{BB962C8B-B14F-4D97-AF65-F5344CB8AC3E}">
        <p14:creationId xmlns:p14="http://schemas.microsoft.com/office/powerpoint/2010/main" val="26004371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 descr="U:\Temp\Presentations\Pictures for presentations\Stilgoe Experiment Eart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36989" y="-27384"/>
            <a:ext cx="4567259" cy="6885384"/>
          </a:xfrm>
          <a:prstGeom prst="rect">
            <a:avLst/>
          </a:prstGeom>
          <a:noFill/>
          <a:extLst>
            <a:ext uri="{909E8E84-426E-40DD-AFC4-6F175D3DCCD1}">
              <a14:hiddenFill xmlns:a14="http://schemas.microsoft.com/office/drawing/2010/main">
                <a:solidFill>
                  <a:srgbClr val="FFFFFF"/>
                </a:solidFill>
              </a14:hiddenFill>
            </a:ext>
          </a:extLst>
        </p:spPr>
      </p:pic>
      <p:sp>
        <p:nvSpPr>
          <p:cNvPr id="4" name="Textfeld 3"/>
          <p:cNvSpPr txBox="1"/>
          <p:nvPr/>
        </p:nvSpPr>
        <p:spPr>
          <a:xfrm>
            <a:off x="7380312" y="6402814"/>
            <a:ext cx="1229824" cy="338554"/>
          </a:xfrm>
          <a:prstGeom prst="rect">
            <a:avLst/>
          </a:prstGeom>
          <a:noFill/>
        </p:spPr>
        <p:txBody>
          <a:bodyPr wrap="none" rtlCol="0">
            <a:spAutoFit/>
          </a:bodyPr>
          <a:lstStyle/>
          <a:p>
            <a:r>
              <a:rPr lang="de-DE" sz="1600" dirty="0" err="1" smtClean="0">
                <a:solidFill>
                  <a:schemeClr val="bg1"/>
                </a:solidFill>
                <a:latin typeface="Times New Roman" panose="02020603050405020304" pitchFamily="18" charset="0"/>
                <a:cs typeface="Times New Roman" panose="02020603050405020304" pitchFamily="18" charset="0"/>
              </a:rPr>
              <a:t>Stilgoe</a:t>
            </a:r>
            <a:r>
              <a:rPr lang="de-DE" sz="1600" dirty="0" smtClean="0">
                <a:solidFill>
                  <a:schemeClr val="bg1"/>
                </a:solidFill>
                <a:latin typeface="Times New Roman" panose="02020603050405020304" pitchFamily="18" charset="0"/>
                <a:cs typeface="Times New Roman" panose="02020603050405020304" pitchFamily="18" charset="0"/>
              </a:rPr>
              <a:t> 2014</a:t>
            </a:r>
            <a:endParaRPr lang="de-DE" sz="1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39546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098" name="Picture 2" descr="\\iassfile01\user$\SSC\Temp\Presentations\Pictures for presentations\The Planet Remade cove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7744" y="-1911"/>
            <a:ext cx="4536504" cy="6850121"/>
          </a:xfrm>
          <a:prstGeom prst="rect">
            <a:avLst/>
          </a:prstGeom>
          <a:noFill/>
          <a:extLst>
            <a:ext uri="{909E8E84-426E-40DD-AFC4-6F175D3DCCD1}">
              <a14:hiddenFill xmlns:a14="http://schemas.microsoft.com/office/drawing/2010/main">
                <a:solidFill>
                  <a:srgbClr val="FFFFFF"/>
                </a:solidFill>
              </a14:hiddenFill>
            </a:ext>
          </a:extLst>
        </p:spPr>
      </p:pic>
      <p:sp>
        <p:nvSpPr>
          <p:cNvPr id="6" name="Textfeld 5"/>
          <p:cNvSpPr txBox="1"/>
          <p:nvPr/>
        </p:nvSpPr>
        <p:spPr>
          <a:xfrm>
            <a:off x="7380312" y="6402814"/>
            <a:ext cx="1263487" cy="338554"/>
          </a:xfrm>
          <a:prstGeom prst="rect">
            <a:avLst/>
          </a:prstGeom>
          <a:noFill/>
        </p:spPr>
        <p:txBody>
          <a:bodyPr wrap="none" rtlCol="0">
            <a:spAutoFit/>
          </a:bodyPr>
          <a:lstStyle/>
          <a:p>
            <a:r>
              <a:rPr lang="de-DE" sz="1600" dirty="0" smtClean="0">
                <a:solidFill>
                  <a:schemeClr val="bg1"/>
                </a:solidFill>
                <a:latin typeface="Times New Roman" panose="02020603050405020304" pitchFamily="18" charset="0"/>
                <a:cs typeface="Times New Roman" panose="02020603050405020304" pitchFamily="18" charset="0"/>
              </a:rPr>
              <a:t>Morton 2015</a:t>
            </a:r>
            <a:endParaRPr lang="de-DE" sz="1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53086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Textfeld 5"/>
          <p:cNvSpPr txBox="1"/>
          <p:nvPr/>
        </p:nvSpPr>
        <p:spPr>
          <a:xfrm>
            <a:off x="7380312" y="6402814"/>
            <a:ext cx="1249060" cy="338554"/>
          </a:xfrm>
          <a:prstGeom prst="rect">
            <a:avLst/>
          </a:prstGeom>
          <a:noFill/>
        </p:spPr>
        <p:txBody>
          <a:bodyPr wrap="none" rtlCol="0">
            <a:spAutoFit/>
          </a:bodyPr>
          <a:lstStyle/>
          <a:p>
            <a:r>
              <a:rPr lang="de-DE" sz="1600" dirty="0" smtClean="0">
                <a:solidFill>
                  <a:schemeClr val="bg1"/>
                </a:solidFill>
                <a:latin typeface="Times New Roman" panose="02020603050405020304" pitchFamily="18" charset="0"/>
                <a:cs typeface="Times New Roman" panose="02020603050405020304" pitchFamily="18" charset="0"/>
              </a:rPr>
              <a:t>WCED 1987</a:t>
            </a:r>
            <a:endParaRPr lang="de-DE" sz="1600" dirty="0">
              <a:solidFill>
                <a:schemeClr val="bg1"/>
              </a:solidFill>
              <a:latin typeface="Times New Roman" panose="02020603050405020304" pitchFamily="18" charset="0"/>
              <a:cs typeface="Times New Roman" panose="02020603050405020304" pitchFamily="18" charset="0"/>
            </a:endParaRPr>
          </a:p>
        </p:txBody>
      </p:sp>
      <p:pic>
        <p:nvPicPr>
          <p:cNvPr id="2050" name="Picture 2" descr="\\iassfile01\user$\SSC\Temp\Presentations\Pictures for presentations\Our Common Futur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5957"/>
            <a:ext cx="4608511" cy="6823879"/>
          </a:xfrm>
          <a:prstGeom prst="rect">
            <a:avLst/>
          </a:prstGeom>
          <a:noFill/>
          <a:extLst>
            <a:ext uri="{909E8E84-426E-40DD-AFC4-6F175D3DCCD1}">
              <a14:hiddenFill xmlns:a14="http://schemas.microsoft.com/office/drawing/2010/main">
                <a:solidFill>
                  <a:srgbClr val="FFFFFF"/>
                </a:solidFill>
              </a14:hiddenFill>
            </a:ext>
          </a:extLst>
        </p:spPr>
      </p:pic>
      <p:sp>
        <p:nvSpPr>
          <p:cNvPr id="2" name="Textfeld 1"/>
          <p:cNvSpPr txBox="1"/>
          <p:nvPr/>
        </p:nvSpPr>
        <p:spPr>
          <a:xfrm>
            <a:off x="5236983" y="2380238"/>
            <a:ext cx="3079433" cy="2031325"/>
          </a:xfrm>
          <a:prstGeom prst="rect">
            <a:avLst/>
          </a:prstGeom>
          <a:noFill/>
        </p:spPr>
        <p:txBody>
          <a:bodyPr wrap="square" rtlCol="0">
            <a:spAutoFit/>
          </a:bodyPr>
          <a:lstStyle/>
          <a:p>
            <a:r>
              <a:rPr lang="en-US" sz="4200" dirty="0" smtClean="0">
                <a:solidFill>
                  <a:schemeClr val="bg1"/>
                </a:solidFill>
              </a:rPr>
              <a:t>“From One Earth to One World”</a:t>
            </a:r>
            <a:endParaRPr lang="en-US" sz="4200" dirty="0">
              <a:solidFill>
                <a:schemeClr val="bg1"/>
              </a:solidFill>
            </a:endParaRPr>
          </a:p>
        </p:txBody>
      </p:sp>
    </p:spTree>
    <p:extLst>
      <p:ext uri="{BB962C8B-B14F-4D97-AF65-F5344CB8AC3E}">
        <p14:creationId xmlns:p14="http://schemas.microsoft.com/office/powerpoint/2010/main" val="3781160378"/>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368</Words>
  <Application>Microsoft Office PowerPoint</Application>
  <PresentationFormat>On-screen Show (4:3)</PresentationFormat>
  <Paragraphs>44</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Times New Roman</vt:lpstr>
      <vt:lpstr>Larissa</vt:lpstr>
      <vt:lpstr>Response to Scott Barrett  Research Workshop on Governance of the Deployment of Solar Geoengineering   Stefan Schäfer Harvard University, September 27th, 2018 stefan_schaefer@hks.harvard.edu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IASS Potsdam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Schäfer, Stefan</dc:creator>
  <cp:lastModifiedBy>Chapman, Jason</cp:lastModifiedBy>
  <cp:revision>194</cp:revision>
  <dcterms:created xsi:type="dcterms:W3CDTF">2016-07-22T19:54:48Z</dcterms:created>
  <dcterms:modified xsi:type="dcterms:W3CDTF">2018-09-27T13:11:25Z</dcterms:modified>
</cp:coreProperties>
</file>