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9" r:id="rId3"/>
    <p:sldId id="258" r:id="rId4"/>
    <p:sldId id="260" r:id="rId5"/>
    <p:sldId id="261" r:id="rId6"/>
    <p:sldId id="262" r:id="rId7"/>
    <p:sldId id="263" r:id="rId8"/>
    <p:sldId id="267" r:id="rId9"/>
    <p:sldId id="265" r:id="rId10"/>
    <p:sldId id="268" r:id="rId11"/>
    <p:sldId id="269" r:id="rId12"/>
    <p:sldId id="27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56"/>
    <p:restoredTop sz="87127"/>
  </p:normalViewPr>
  <p:slideViewPr>
    <p:cSldViewPr snapToGrid="0" snapToObjects="1">
      <p:cViewPr varScale="1">
        <p:scale>
          <a:sx n="99" d="100"/>
          <a:sy n="99" d="100"/>
        </p:scale>
        <p:origin x="133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F901D8-96A8-3B40-AB05-754E7395BE05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D3A01D-F143-D34F-847A-2B5A1CE23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990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Lead free gasoline mandated as of 1995.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D3A01D-F143-D34F-847A-2B5A1CE2308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0468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Notes: Source: Authors, using data from the Environmental Protection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Agencys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Air Quality System. Note: Each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annual average is computed based on the criteria set under the National Ambient Air Quality Standards. Carbon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monoxide is measured as the second-highest eight-hour average. Nitrogen dioxide is measured as the ninety-eighth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percentile of daily maximum one-hour average. Ozone is measured as the fourth-highest daily maximum eight-hour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concentration. PM2.5 is measured as an annual average; ppm is parts per million; ppb is parts per billion; ?g/m3 is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micrograms per cubic meter. Source: Authors, using data from the Environmental Protection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Agencys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Air Quality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System.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D3A01D-F143-D34F-847A-2B5A1CE2308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6358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Fowlie talks about deregulation of electricity markets and how it interacted with the </a:t>
            </a:r>
            <a:r>
              <a:rPr lang="en-US" dirty="0" err="1"/>
              <a:t>Nox</a:t>
            </a:r>
            <a:r>
              <a:rPr lang="en-US" dirty="0"/>
              <a:t> budget program. Deregulation produced uncertainty about the returns to abatement that discouraged low-abatement cost producers from investing in abatement offsetting some of the benefits of the NOx program. </a:t>
            </a:r>
          </a:p>
          <a:p>
            <a:r>
              <a:rPr lang="en-US" dirty="0"/>
              <a:t>Chan was talking about SO</a:t>
            </a:r>
            <a:r>
              <a:rPr lang="en-US" baseline="-25000" dirty="0"/>
              <a:t>2</a:t>
            </a:r>
            <a:r>
              <a:rPr lang="en-US" dirty="0"/>
              <a:t> Acid Rain Trading program which he argues achieved lower gains in health than mandating equal reductions across areas.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D3A01D-F143-D34F-847A-2B5A1CE2308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165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Popp et al. use patents as measures of innovation.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D3A01D-F143-D34F-847A-2B5A1CE2308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446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598B3-3BFB-9E4A-A6EA-0BD6373DC9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15F862-20AA-C448-A73D-1B31DE4D20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6944E-D652-2744-A16D-0F913D88E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CEDF3-1C9C-8B4D-BDCC-8A1204907396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BCD91D-E035-F04D-9ED8-606F06140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B10536-B326-F148-8D4B-19E6C3A77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ACEEF-8447-D548-91FB-F35E5BCA7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841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AE65C-C5C4-5F43-A3B1-2EAD81E64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BB4401-85C2-6345-80CE-75ECA59A4C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DF5C64-81C6-5A42-AC7A-8201015268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CEDF3-1C9C-8B4D-BDCC-8A1204907396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B126B2-06EB-0649-8237-E39CAE409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A21CAD-ACE8-CF41-B732-06BB910B0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ACEEF-8447-D548-91FB-F35E5BCA7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728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0912E3D-79FD-E643-91B8-30E1FEB425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872E6A-D9FF-524A-8776-54B78CBABB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8476C-175D-0344-B791-91A1E096D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CEDF3-1C9C-8B4D-BDCC-8A1204907396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85C2E1-5227-F547-A51E-F70E957B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070CC4-8F01-A043-97EE-223EFB912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ACEEF-8447-D548-91FB-F35E5BCA7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485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B5B-B3D0-8C41-B098-1DF887DE7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3070A-DD06-7049-AC69-D2EE95A73B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9AE4D8-689E-7147-84F8-6D5E2B99C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CEDF3-1C9C-8B4D-BDCC-8A1204907396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3FE865-3425-1D46-BF67-1E7E9F68D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F40BBE-E527-D44F-9D4C-DE65F700F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ACEEF-8447-D548-91FB-F35E5BCA7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005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308FC-D2C3-CC4F-8330-8121EC129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0D538E-B21A-5148-B71B-366DE33727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DF082D-B520-5341-82C6-35EEFF091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CEDF3-1C9C-8B4D-BDCC-8A1204907396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EEDC98-3723-D945-99AA-B9E9DAAB8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36D7FD-F75D-434A-9885-376B9C5FC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ACEEF-8447-D548-91FB-F35E5BCA7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027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D3B4C-B484-EF4C-8ED4-A68FD671D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207E79-6755-6247-A537-1E3AD5C11F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5DBB34-2117-FE49-8524-FD8020190A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FEFFF8-5388-0F4A-8826-9CE792964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CEDF3-1C9C-8B4D-BDCC-8A1204907396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FFBCFF-8465-8447-865D-B640461C1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208433-7045-0649-94CE-FE42F1E11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ACEEF-8447-D548-91FB-F35E5BCA7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616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4CE50-8B57-4043-9611-399453EDC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29D650-817D-7D43-AB27-BA6D1AA4CC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7804A3-0F17-B54A-835B-5C7EAFEF2A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227878-1F76-E94C-9FDC-0F38DDD38E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E92A0F-3790-8740-8749-DDDDB7A762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11F5640-3785-7545-ACC7-65EC53689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CEDF3-1C9C-8B4D-BDCC-8A1204907396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0E8127A-79B5-124D-97F3-55ACFB90A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CF10ED3-D83D-AE41-9FD9-C19D772E5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ACEEF-8447-D548-91FB-F35E5BCA7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103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A98E50-98AD-F24A-9C11-5341E32CA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78B5AB-8138-1941-8D0C-57BCDD99E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CEDF3-1C9C-8B4D-BDCC-8A1204907396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772338-B4F9-7149-AFBC-C8997EAB5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3B0F02-1A38-C64A-B9A4-109EBC25C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ACEEF-8447-D548-91FB-F35E5BCA7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089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A9FCDD-C844-3E4A-AC88-4BC93ABEB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CEDF3-1C9C-8B4D-BDCC-8A1204907396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5DB8B3-5266-F146-94EE-A147FA1E6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5A8B83-51DF-0A40-A6B1-53EA6D9F2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ACEEF-8447-D548-91FB-F35E5BCA7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150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48EC3-54AF-2046-A64D-99606EC93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FBA66E-8AD1-B347-8E52-709B5FB7EC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6651E3-4CD3-804E-B0B6-8F6F6DB15E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984C49-A3B4-454C-AB56-CA2970FDD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CEDF3-1C9C-8B4D-BDCC-8A1204907396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434C0B-0284-374B-B8E2-A466EAE84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939ACD-25E4-D347-AE90-720011FA4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ACEEF-8447-D548-91FB-F35E5BCA7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933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C27C1-FD40-5749-B634-BFB608BC3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08DAB4-C2BC-1842-8235-13318862AB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FDDE3C-AF35-D741-B4A3-7F3358EE71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E2BC27-0473-0F41-8F0E-993C9A5D4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CEDF3-1C9C-8B4D-BDCC-8A1204907396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13D559-134D-7B47-8D64-6C7213824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33939B-C183-1C4F-A475-3C0349EB7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ACEEF-8447-D548-91FB-F35E5BCA7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624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5A52824-0CD8-EC4B-A4E1-36E617741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AC83A7-167B-594F-BDDD-F080304E2B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462033-3490-CA41-BAB6-EB64F4988B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6CEDF3-1C9C-8B4D-BDCC-8A1204907396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BF8B3D-1FFA-3043-8504-58287C7AA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0E1056-C599-8844-B181-4321B9001B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7ACEEF-8447-D548-91FB-F35E5BCA7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59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7972E-68CA-4040-AE8E-CCDD6BDF026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Do Economists Have to Say About the Clean Air Act 50 Years After</a:t>
            </a:r>
            <a:b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Establishment of the Environmental Protection Agency?</a:t>
            </a:r>
            <a:b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BCD664-17FB-0E4F-98ED-30E2AB596B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294434"/>
            <a:ext cx="9144000" cy="1963366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Janet Currie, Princeton University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W. Reed Walker, University of California, Berkeley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12BAEC1-B057-D043-9902-03B6912518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58227" y="4539574"/>
            <a:ext cx="4875546" cy="21121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096080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74CE5-8948-F145-A1DC-1AF5F65B1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3763"/>
            <a:ext cx="10515600" cy="726331"/>
          </a:xfrm>
        </p:spPr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Distributional effects of the CAA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4188EF-381B-C54E-A6EF-CCA4B41E6A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69118"/>
            <a:ext cx="5063247" cy="5214331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Poor and minority households are more exposed to pollution and therefore likely to gain more from the targeted nature of the CAA.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Costs may also be borne disproportionately but evidence is lacking.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Regulation could raise consumer prices and/or transportation costs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Could accelerate the switch to capital-intensive technology, reducing demand for unskilled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Renters miss out on economic rents generated by cleaner air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Cleaner areas may gentrify, raising rents.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775B2B-132E-A647-AB1A-F061D5F36E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7695" y="830094"/>
            <a:ext cx="6431749" cy="407757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2D5A4BB-F5E1-9840-A023-3D954948F7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6553" y="969118"/>
            <a:ext cx="2379102" cy="3019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30FD1B3-619B-3942-984F-EC216D7A3B27}"/>
              </a:ext>
            </a:extLst>
          </p:cNvPr>
          <p:cNvSpPr txBox="1"/>
          <p:nvPr/>
        </p:nvSpPr>
        <p:spPr>
          <a:xfrm>
            <a:off x="6342927" y="4687747"/>
            <a:ext cx="4680132" cy="8617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Deciles of residential PM2.5</a:t>
            </a:r>
          </a:p>
          <a:p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Source: Currie, Walker,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Voorheis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2019</a:t>
            </a:r>
          </a:p>
        </p:txBody>
      </p:sp>
    </p:spTree>
    <p:extLst>
      <p:ext uri="{BB962C8B-B14F-4D97-AF65-F5344CB8AC3E}">
        <p14:creationId xmlns:p14="http://schemas.microsoft.com/office/powerpoint/2010/main" val="17874659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22295-7F22-2947-82C5-4344041E7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337"/>
            <a:ext cx="10515600" cy="894944"/>
          </a:xfrm>
        </p:spPr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Concluding thoughts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CA7029-AE4B-D642-B084-0C9E3A38B4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66281"/>
            <a:ext cx="10515600" cy="5210682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CAA reduced air pollution which improved health and wellbeing.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law imposed substantial costs, which are greater than measured compliance costs alone.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Costs could have been much lower if the regulators had relied more of flexible market mechanisms vs. command and control.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Benefits are likely to have greatly exceeded the costs, given available estimates, but it is simply not possible to add up the total benefits and/or the total costs, although the EPA has tried (EPA 2011).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Researchers should focus on contributing parameters that can be used in “apples to apples" comparisons across studies (e.g. dollar per ton of pollution reduction). </a:t>
            </a:r>
          </a:p>
        </p:txBody>
      </p:sp>
    </p:spTree>
    <p:extLst>
      <p:ext uri="{BB962C8B-B14F-4D97-AF65-F5344CB8AC3E}">
        <p14:creationId xmlns:p14="http://schemas.microsoft.com/office/powerpoint/2010/main" val="6582598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ADEC4-CA62-6145-8EF8-B8DEFA859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Some opportunities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future research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31BF17-9E7B-5441-B0DF-E37F02CD0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76528"/>
            <a:ext cx="10515600" cy="5100435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should the CAA deal with greenhouse gas emissions?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Trump administration rolled back many air quality regulations. Biden may reverse this. Many natural experiments!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Dramatic improvements in technology for measuring air quality allow measurement with unprecedented speed and granularity.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457200" lvl="1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E.g. satellite technology + machine learning to predict ground-level pollution at a fine resolution (Di et al. (2016)).  Also, new, low-cost pollution monitors and “crowd-sourced" pollution measurement (see e.g. Fowlie 2019).</a:t>
            </a:r>
          </a:p>
        </p:txBody>
      </p:sp>
    </p:spTree>
    <p:extLst>
      <p:ext uri="{BB962C8B-B14F-4D97-AF65-F5344CB8AC3E}">
        <p14:creationId xmlns:p14="http://schemas.microsoft.com/office/powerpoint/2010/main" val="1435585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332E6-82E0-A34B-AF5C-19B9B5DC0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8069"/>
            <a:ext cx="10515600" cy="622569"/>
          </a:xfrm>
        </p:spPr>
        <p:txBody>
          <a:bodyPr>
            <a:normAutofit fontScale="90000"/>
          </a:bodyPr>
          <a:lstStyle/>
          <a:p>
            <a:r>
              <a:rPr lang="en-US" dirty="0"/>
              <a:t>50 years of policy change in one minute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15C1D5-7518-FF4D-B0DD-42392F23B6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94944"/>
            <a:ext cx="10515600" cy="5963055"/>
          </a:xfrm>
        </p:spPr>
        <p:txBody>
          <a:bodyPr>
            <a:normAutofit fontScale="925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original CAA mechanism:  EPA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designates counties as being in nonattainment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if they exceed thresholds for criterion air pollutants and 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mandates abatement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measures.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1977 amendments: “New Source Review,"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regulates pollution sources in 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attainment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counties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 In nonattainment areas,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stationary sources required to purchase offsets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Established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major permit review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requirements.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1990 amendments: updated NAAQS, broadened EPA enforcement power, created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market-based mechanisms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(e.g. SO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allowance-trading program). 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tail-pipe emissions standards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mandated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lead-free gasoline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established new auto gasoline reformulation requirements and evaporative emissions standards, mandated new gasoline formulations to reduce ozone.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1990 amendments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allowed regulation of 189 hazardous air pollutants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the first time. 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Further changes –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PM2.5, Tier 2 standards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auto emissions, NOx Budget Trading Program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Cross State Air Pollution Rule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668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D7CE2-6EC8-414F-9C32-9D860552D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4578" y="181973"/>
            <a:ext cx="9469222" cy="719457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Impressive reductions in criterion air pollutants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9E2EBB5-E3D1-A145-A9D7-B689C2476F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84578" y="919395"/>
            <a:ext cx="7830111" cy="5756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857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03E7D-1D1D-EA4E-836E-FED6A3D57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2673"/>
            <a:ext cx="10515600" cy="940340"/>
          </a:xfrm>
        </p:spPr>
        <p:txBody>
          <a:bodyPr>
            <a:normAutofit fontScale="90000"/>
          </a:bodyPr>
          <a:lstStyle/>
          <a:p>
            <a:pPr algn="ctr"/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CAA has resulted in cleaner air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434BF5-DA6E-7247-A7C6-539D90CEFA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83013"/>
            <a:ext cx="10515600" cy="5428034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Henderson (1996):  nonattainment designation improves air quality ~10-15%.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Market based programs may have had larger effects.  E.g. Deschenes et al. (2017) finds a 40% reduction in NOx emissions.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Market based programs have problems too:  e.g. Chan et al.-- (2018) SO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permits can be traded between low population/low abatement cost areas and high population/high abatement cost areas, which reduces gains to health relative to equal reductions across areas.  Fowlie (2010) – interactions of market programs with existing regulation can reduce effectiveness.  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Less research on mobile emissions standards or the HAPS program.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Shapiro and Walker (2018) find that virtually all of the observed reduction in pollution since 1990 can be explained by environmental policy rather than increases in trade or offshoring.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678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B1DEA-AA50-AA43-9194-8E2385CDA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8613"/>
            <a:ext cx="10515600" cy="76524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should we value cleaner air?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ADB67A-4290-4C44-9AA8-0C469C0F28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75489"/>
            <a:ext cx="10515600" cy="5301474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Housing prices (do they fully capitalize benefits?)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Requires full information about pollution levels and the effects of pollution.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Difficult to track value of housing in areas with few sales. 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People may not be able to move (e.g. credit constraints).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Worker/student productivity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Effects on crime and other outcomes (e.g. from de-leading gasoline)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Health effects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Short and long-term effects on mortality and morbidity, especially in infants and the elderly</a:t>
            </a:r>
          </a:p>
        </p:txBody>
      </p:sp>
    </p:spTree>
    <p:extLst>
      <p:ext uri="{BB962C8B-B14F-4D97-AF65-F5344CB8AC3E}">
        <p14:creationId xmlns:p14="http://schemas.microsoft.com/office/powerpoint/2010/main" val="22101822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7F587-2E0C-7740-A1A8-4B5F125B0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04918"/>
          </a:xfrm>
        </p:spPr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Putting a dollar value on benefits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02EDC8-A0B9-0344-9AFF-C0E2A26076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45140"/>
            <a:ext cx="10515600" cy="4931823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Estimates of the value of a “statistical life”</a:t>
            </a:r>
          </a:p>
          <a:p>
            <a:pPr marL="914400" lvl="2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Problems with using the same value for everyone</a:t>
            </a:r>
          </a:p>
          <a:p>
            <a:pPr lvl="2">
              <a:buFontTx/>
              <a:buChar char="-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QALYs (Quality Adjusted Life Years) also involve strong assumptions. </a:t>
            </a:r>
          </a:p>
          <a:p>
            <a:pPr marL="914400" lvl="2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Avoidance causes observational estimates to underestimate benefits.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Estimates to date value separate components of CAA policy not combined benefits.  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0968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A864F-F25B-2041-85FB-1ECB6BD9E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Regulatory Costs of the Clean Air Act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CC16BF-732F-E84C-995F-62535B0AB4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54349"/>
            <a:ext cx="10515600" cy="5022614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want the monetized change in social welfare from the reallocation of resources from the production of goods and services to pollution abatement activities (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Hazilla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Kopp 1990). 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Private expenditures on compliance costs or engineering cost estimates are insufficient measures of economic costs. 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 costs should also include monitoring and enforcement.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5653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C4C2F-2795-634C-9B17-9CE853A67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5331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Approaches to Measuring Regulatory Costs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477F67-90B5-E24B-9E9F-A17FFB40AA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30094"/>
            <a:ext cx="10515600" cy="56285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1.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microeconomic methods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identify causal effects.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Limitations:  Attainment areas may be poor counterfactuals for nonattainment areas.  Some new approaches to this problem from macro and international economics. 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IO studies of a single industry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are used to estimate counterfactuals with and without regulation. Used especially in the electricity generation market. 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Computable GE models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counterfactual analyses of costs/output under different regulatory regimes.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Require many untestable assumptions.  International trade has made a number of advances emphasizing model parsimony and empirical tractability.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5764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AA0E58-F99F-0045-9903-42CB3BEBD5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25569"/>
            <a:ext cx="10515600" cy="4151393"/>
          </a:xfrm>
        </p:spPr>
        <p:txBody>
          <a:bodyPr>
            <a:normAutofit lnSpcReduction="10000"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Firms creatively find  lower cost ways to comply. 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Regulations increase the return to innovation in abatement, and endogenous technical change reduces abatement costs. (E.g.  Popp, Newell, and Jae, 2010). 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health benefits of reduction in pollution are larger than we thought. E.g. the Acid Rain Program targeted the health of lakes.  But &gt;95% of the realized benefit is due to the coincidental reduction in human exposure to particulates.  </a:t>
            </a:r>
          </a:p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5962695-4CC1-7349-BFD1-EB4D7330E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Economists have systematically over-estimated the future costs of regulation and under-estimated the benefits.</a:t>
            </a:r>
          </a:p>
        </p:txBody>
      </p:sp>
    </p:spTree>
    <p:extLst>
      <p:ext uri="{BB962C8B-B14F-4D97-AF65-F5344CB8AC3E}">
        <p14:creationId xmlns:p14="http://schemas.microsoft.com/office/powerpoint/2010/main" val="34302423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1643</TotalTime>
  <Words>1235</Words>
  <Application>Microsoft Office PowerPoint</Application>
  <PresentationFormat>Widescreen</PresentationFormat>
  <Paragraphs>85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Office Theme</vt:lpstr>
      <vt:lpstr>What Do Economists Have to Say About the Clean Air Act 50 Years After the Establishment of the Environmental Protection Agency? </vt:lpstr>
      <vt:lpstr>50 years of policy change in one minute</vt:lpstr>
      <vt:lpstr>Impressive reductions in criterion air pollutants</vt:lpstr>
      <vt:lpstr> The CAA has resulted in cleaner air </vt:lpstr>
      <vt:lpstr>How should we value cleaner air?</vt:lpstr>
      <vt:lpstr>Putting a dollar value on benefits</vt:lpstr>
      <vt:lpstr>Regulatory Costs of the Clean Air Act </vt:lpstr>
      <vt:lpstr>Approaches to Measuring Regulatory Costs</vt:lpstr>
      <vt:lpstr>Economists have systematically over-estimated the future costs of regulation and under-estimated the benefits.</vt:lpstr>
      <vt:lpstr>Distributional effects of the CAA</vt:lpstr>
      <vt:lpstr>Concluding thoughts</vt:lpstr>
      <vt:lpstr>Some opportunities for future research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Janet M. Currie</dc:creator>
  <cp:lastModifiedBy>Billings, Casey A</cp:lastModifiedBy>
  <cp:revision>30</cp:revision>
  <dcterms:created xsi:type="dcterms:W3CDTF">2020-12-23T22:09:59Z</dcterms:created>
  <dcterms:modified xsi:type="dcterms:W3CDTF">2021-01-08T14:03:03Z</dcterms:modified>
</cp:coreProperties>
</file>