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82" r:id="rId2"/>
    <p:sldId id="958" r:id="rId3"/>
    <p:sldId id="973" r:id="rId4"/>
    <p:sldId id="951" r:id="rId5"/>
    <p:sldId id="959" r:id="rId6"/>
    <p:sldId id="971" r:id="rId7"/>
    <p:sldId id="952" r:id="rId8"/>
    <p:sldId id="960" r:id="rId9"/>
    <p:sldId id="972" r:id="rId10"/>
    <p:sldId id="953" r:id="rId11"/>
    <p:sldId id="954" r:id="rId12"/>
    <p:sldId id="957" r:id="rId13"/>
    <p:sldId id="962" r:id="rId14"/>
  </p:sldIdLst>
  <p:sldSz cx="12192000"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273C"/>
    <a:srgbClr val="8BC4F4"/>
    <a:srgbClr val="C3E1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519" autoAdjust="0"/>
    <p:restoredTop sz="94660"/>
  </p:normalViewPr>
  <p:slideViewPr>
    <p:cSldViewPr snapToGrid="0">
      <p:cViewPr varScale="1">
        <p:scale>
          <a:sx n="106" d="100"/>
          <a:sy n="106" d="100"/>
        </p:scale>
        <p:origin x="126" y="282"/>
      </p:cViewPr>
      <p:guideLst/>
    </p:cSldViewPr>
  </p:slideViewPr>
  <p:notesTextViewPr>
    <p:cViewPr>
      <p:scale>
        <a:sx n="1" d="1"/>
        <a:sy n="1" d="1"/>
      </p:scale>
      <p:origin x="0" y="0"/>
    </p:cViewPr>
  </p:notesTextViewPr>
  <p:sorterViewPr>
    <p:cViewPr>
      <p:scale>
        <a:sx n="100" d="100"/>
        <a:sy n="100" d="100"/>
      </p:scale>
      <p:origin x="0" y="-3962"/>
    </p:cViewPr>
  </p:sorterViewPr>
  <p:notesViewPr>
    <p:cSldViewPr snapToGrid="0">
      <p:cViewPr>
        <p:scale>
          <a:sx n="120" d="100"/>
          <a:sy n="120" d="100"/>
        </p:scale>
        <p:origin x="1195" y="-48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6434"/>
          </a:xfrm>
          <a:prstGeom prst="rect">
            <a:avLst/>
          </a:prstGeom>
        </p:spPr>
        <p:txBody>
          <a:bodyPr vert="horz" lIns="91440" tIns="45720" rIns="91440" bIns="45720" rtlCol="0"/>
          <a:lstStyle>
            <a:lvl1pPr algn="r">
              <a:defRPr sz="1200"/>
            </a:lvl1pPr>
          </a:lstStyle>
          <a:p>
            <a:fld id="{C2B7E37E-2229-46E2-AC26-F4E0CDF0DC0C}" type="datetimeFigureOut">
              <a:rPr lang="en-US" smtClean="0"/>
              <a:t>1/8/2021</a:t>
            </a:fld>
            <a:endParaRPr lang="en-US"/>
          </a:p>
        </p:txBody>
      </p:sp>
      <p:sp>
        <p:nvSpPr>
          <p:cNvPr id="4" name="Slide Image Placeholder 3"/>
          <p:cNvSpPr>
            <a:spLocks noGrp="1" noRot="1" noChangeAspect="1"/>
          </p:cNvSpPr>
          <p:nvPr>
            <p:ph type="sldImg" idx="2"/>
          </p:nvPr>
        </p:nvSpPr>
        <p:spPr>
          <a:xfrm>
            <a:off x="6413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73892"/>
            <a:ext cx="5486400" cy="3660458"/>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9"/>
            <a:ext cx="2971800" cy="46643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9"/>
            <a:ext cx="2971800" cy="466433"/>
          </a:xfrm>
          <a:prstGeom prst="rect">
            <a:avLst/>
          </a:prstGeom>
        </p:spPr>
        <p:txBody>
          <a:bodyPr vert="horz" lIns="91440" tIns="45720" rIns="91440" bIns="45720" rtlCol="0" anchor="b"/>
          <a:lstStyle>
            <a:lvl1pPr algn="r">
              <a:defRPr sz="1200"/>
            </a:lvl1pPr>
          </a:lstStyle>
          <a:p>
            <a:fld id="{3C78F53B-69B8-4806-AA4A-32AE12740BCE}" type="slidenum">
              <a:rPr lang="en-US" smtClean="0"/>
              <a:t>‹#›</a:t>
            </a:fld>
            <a:endParaRPr lang="en-US"/>
          </a:p>
        </p:txBody>
      </p:sp>
    </p:spTree>
    <p:extLst>
      <p:ext uri="{BB962C8B-B14F-4D97-AF65-F5344CB8AC3E}">
        <p14:creationId xmlns:p14="http://schemas.microsoft.com/office/powerpoint/2010/main" val="39841619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10 minutes I will summarize a paper written with Joe Aldy, Max Auffhammer, Art Fraas and Dick Morgenstern.  The paper, which is forthcoming in the JEL, reviews retrospective studies of the CAA that use modern econometric methods to examine the benefits, costs and other economic impacts of the CAA. </a:t>
            </a:r>
          </a:p>
        </p:txBody>
      </p:sp>
      <p:sp>
        <p:nvSpPr>
          <p:cNvPr id="4" name="Slide Number Placeholder 3"/>
          <p:cNvSpPr>
            <a:spLocks noGrp="1"/>
          </p:cNvSpPr>
          <p:nvPr>
            <p:ph type="sldNum" sz="quarter" idx="10"/>
          </p:nvPr>
        </p:nvSpPr>
        <p:spPr/>
        <p:txBody>
          <a:bodyPr/>
          <a:lstStyle/>
          <a:p>
            <a:fld id="{3C78F53B-69B8-4806-AA4A-32AE12740BCE}" type="slidenum">
              <a:rPr lang="en-US" smtClean="0"/>
              <a:t>1</a:t>
            </a:fld>
            <a:endParaRPr lang="en-US"/>
          </a:p>
        </p:txBody>
      </p:sp>
    </p:spTree>
    <p:extLst>
      <p:ext uri="{BB962C8B-B14F-4D97-AF65-F5344CB8AC3E}">
        <p14:creationId xmlns:p14="http://schemas.microsoft.com/office/powerpoint/2010/main" val="22125534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10"/>
          </p:nvPr>
        </p:nvSpPr>
        <p:spPr/>
        <p:txBody>
          <a:bodyPr/>
          <a:lstStyle/>
          <a:p>
            <a:fld id="{3C78F53B-69B8-4806-AA4A-32AE12740BCE}" type="slidenum">
              <a:rPr lang="en-US" smtClean="0"/>
              <a:t>10</a:t>
            </a:fld>
            <a:endParaRPr lang="en-US"/>
          </a:p>
        </p:txBody>
      </p:sp>
      <p:sp>
        <p:nvSpPr>
          <p:cNvPr id="5" name="Rectangle 4"/>
          <p:cNvSpPr/>
          <p:nvPr/>
        </p:nvSpPr>
        <p:spPr>
          <a:xfrm>
            <a:off x="812049" y="4463535"/>
            <a:ext cx="5344000" cy="4985980"/>
          </a:xfrm>
          <a:prstGeom prst="rect">
            <a:avLst/>
          </a:prstGeom>
        </p:spPr>
        <p:txBody>
          <a:bodyPr wrap="square">
            <a:spAutoFit/>
          </a:bodyPr>
          <a:lstStyle/>
          <a:p>
            <a:r>
              <a:rPr lang="en-US" sz="1200" dirty="0"/>
              <a:t>The fact that regulations on manufacturing were more stringent in NA than in attainment counties has had significant impacts on manufacturing firms—especially high-emitting firms such as pulp and paper mills, steel plants, plastics and organic chemicals.  </a:t>
            </a:r>
          </a:p>
          <a:p>
            <a:endParaRPr lang="en-US" sz="1200" dirty="0"/>
          </a:p>
          <a:p>
            <a:r>
              <a:rPr lang="en-US" sz="1200" dirty="0"/>
              <a:t>There is a series of papers by Randy Becker and Vern Henderson that document the impact of NA attainment status for ozone under the 1977 CAAA on plant births.  The fact is that for high VOC emitting plants—plants in industrial organic chemicals, plastics, metal containers and wood furniture—plant births shifted from NA to A counties.  But when new plants located in NA counties they were larger than in A counties, possibly due to the need to deal with increased environmental regulation.</a:t>
            </a:r>
          </a:p>
          <a:p>
            <a:endParaRPr lang="en-US" sz="1200" dirty="0"/>
          </a:p>
          <a:p>
            <a:r>
              <a:rPr lang="en-US" sz="1200" dirty="0"/>
              <a:t>Greenstone’s study of NA status across all manufacturing plants, for each of the criteria pollutants, shows significant losses in employment.  The loss of 592,000 manufacturing jobs in NA counties over a 15-year period represents a loss of about 39,000 jobs per year, with highest losses occurring due to NA status for CO and ozone.  To put this in perspective, mfg. employment = 17.4 million in 1967-72.</a:t>
            </a:r>
          </a:p>
          <a:p>
            <a:endParaRPr lang="en-US" sz="1200" dirty="0"/>
          </a:p>
          <a:p>
            <a:r>
              <a:rPr lang="en-US" sz="1200" u="sng" dirty="0"/>
              <a:t>However these are losses relative to attainment counties.</a:t>
            </a:r>
            <a:r>
              <a:rPr lang="en-US" sz="1200" dirty="0"/>
              <a:t>  We don’t know whether jobs went to A counties.  Reed Walker’s study of the impact of NA status under the 1990 CAAA actually follows 3 million workers for a period of 10 years to look at the impact of the CAA on employment and earnings.  Avg. worker in a newly regulated plant experiences a loss = 20% of annual earnings over 9 years (r = 4%); however, workers who change firms suffer losses = 120% of pre-regulation earnings over 9 years (4% discount rate). </a:t>
            </a:r>
          </a:p>
          <a:p>
            <a:r>
              <a:rPr lang="en-US" sz="1200" dirty="0"/>
              <a:t>     </a:t>
            </a:r>
            <a:r>
              <a:rPr lang="en-US" dirty="0"/>
              <a:t>  </a:t>
            </a:r>
          </a:p>
        </p:txBody>
      </p:sp>
    </p:spTree>
    <p:extLst>
      <p:ext uri="{BB962C8B-B14F-4D97-AF65-F5344CB8AC3E}">
        <p14:creationId xmlns:p14="http://schemas.microsoft.com/office/powerpoint/2010/main" val="3847538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Finally, there is evidence that regulations issued under the CAA in some cases increased market power.</a:t>
            </a:r>
          </a:p>
          <a:p>
            <a:endParaRPr lang="en-US" dirty="0"/>
          </a:p>
          <a:p>
            <a:r>
              <a:rPr lang="en-US" dirty="0"/>
              <a:t>Reformulated gasoline standards led to as many as 2 dozen varieties of gasoline, which segmented the gasoline market.</a:t>
            </a:r>
          </a:p>
          <a:p>
            <a:endParaRPr lang="en-US" dirty="0"/>
          </a:p>
          <a:p>
            <a:r>
              <a:rPr lang="en-US" dirty="0"/>
              <a:t>Brown et al. and </a:t>
            </a:r>
            <a:r>
              <a:rPr lang="en-US" dirty="0" err="1"/>
              <a:t>Chakravorty</a:t>
            </a:r>
            <a:r>
              <a:rPr lang="en-US" dirty="0"/>
              <a:t> et al. suggest that this may have raised gasoline prices in some areas by 8 to16 cents per gallon. </a:t>
            </a:r>
          </a:p>
          <a:p>
            <a:endParaRPr lang="en-US" dirty="0"/>
          </a:p>
          <a:p>
            <a:r>
              <a:rPr lang="en-US" dirty="0"/>
              <a:t>Stephen Ryan has shown that regulations under the CAA acted as a barrier to entry I the cement industry.</a:t>
            </a:r>
          </a:p>
          <a:p>
            <a:endParaRPr lang="en-US" dirty="0"/>
          </a:p>
          <a:p>
            <a:r>
              <a:rPr lang="en-US" dirty="0"/>
              <a:t>And, </a:t>
            </a:r>
            <a:r>
              <a:rPr lang="en-US" dirty="0" err="1"/>
              <a:t>Busse</a:t>
            </a:r>
            <a:r>
              <a:rPr lang="en-US" dirty="0"/>
              <a:t> and Keohane provide evidence of price discrimination by railroads under </a:t>
            </a:r>
            <a:r>
              <a:rPr lang="en-US" dirty="0" err="1"/>
              <a:t>te</a:t>
            </a:r>
            <a:r>
              <a:rPr lang="en-US" dirty="0"/>
              <a:t> SO2 Allowance Program.</a:t>
            </a:r>
          </a:p>
        </p:txBody>
      </p:sp>
      <p:sp>
        <p:nvSpPr>
          <p:cNvPr id="4" name="Slide Number Placeholder 3"/>
          <p:cNvSpPr>
            <a:spLocks noGrp="1"/>
          </p:cNvSpPr>
          <p:nvPr>
            <p:ph type="sldNum" sz="quarter" idx="10"/>
          </p:nvPr>
        </p:nvSpPr>
        <p:spPr/>
        <p:txBody>
          <a:bodyPr/>
          <a:lstStyle/>
          <a:p>
            <a:fld id="{3C78F53B-69B8-4806-AA4A-32AE12740BCE}" type="slidenum">
              <a:rPr lang="en-US" smtClean="0"/>
              <a:t>11</a:t>
            </a:fld>
            <a:endParaRPr lang="en-US"/>
          </a:p>
        </p:txBody>
      </p:sp>
    </p:spTree>
    <p:extLst>
      <p:ext uri="{BB962C8B-B14F-4D97-AF65-F5344CB8AC3E}">
        <p14:creationId xmlns:p14="http://schemas.microsoft.com/office/powerpoint/2010/main" val="37280216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recent study of efficiency of new vehicle emission standards by Mark Jacobsen Jim Sallee, Joe Shapiro and Arthur van Benthem </a:t>
            </a:r>
          </a:p>
        </p:txBody>
      </p:sp>
      <p:sp>
        <p:nvSpPr>
          <p:cNvPr id="4" name="Slide Number Placeholder 3"/>
          <p:cNvSpPr>
            <a:spLocks noGrp="1"/>
          </p:cNvSpPr>
          <p:nvPr>
            <p:ph type="sldNum" sz="quarter" idx="10"/>
          </p:nvPr>
        </p:nvSpPr>
        <p:spPr/>
        <p:txBody>
          <a:bodyPr/>
          <a:lstStyle/>
          <a:p>
            <a:fld id="{3C78F53B-69B8-4806-AA4A-32AE12740BCE}" type="slidenum">
              <a:rPr lang="en-US" smtClean="0"/>
              <a:t>12</a:t>
            </a:fld>
            <a:endParaRPr lang="en-US"/>
          </a:p>
        </p:txBody>
      </p:sp>
    </p:spTree>
    <p:extLst>
      <p:ext uri="{BB962C8B-B14F-4D97-AF65-F5344CB8AC3E}">
        <p14:creationId xmlns:p14="http://schemas.microsoft.com/office/powerpoint/2010/main" val="33695780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78F53B-69B8-4806-AA4A-32AE12740BCE}" type="slidenum">
              <a:rPr lang="en-US" smtClean="0"/>
              <a:t>13</a:t>
            </a:fld>
            <a:endParaRPr lang="en-US"/>
          </a:p>
        </p:txBody>
      </p:sp>
    </p:spTree>
    <p:extLst>
      <p:ext uri="{BB962C8B-B14F-4D97-AF65-F5344CB8AC3E}">
        <p14:creationId xmlns:p14="http://schemas.microsoft.com/office/powerpoint/2010/main" val="20948995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I’ll focus on 4 questions.</a:t>
            </a:r>
          </a:p>
          <a:p>
            <a:endParaRPr lang="en-US" dirty="0"/>
          </a:p>
          <a:p>
            <a:endParaRPr lang="en-US" dirty="0"/>
          </a:p>
        </p:txBody>
      </p:sp>
      <p:sp>
        <p:nvSpPr>
          <p:cNvPr id="4" name="Slide Number Placeholder 3"/>
          <p:cNvSpPr>
            <a:spLocks noGrp="1"/>
          </p:cNvSpPr>
          <p:nvPr>
            <p:ph type="sldNum" sz="quarter" idx="10"/>
          </p:nvPr>
        </p:nvSpPr>
        <p:spPr/>
        <p:txBody>
          <a:bodyPr/>
          <a:lstStyle/>
          <a:p>
            <a:fld id="{3C78F53B-69B8-4806-AA4A-32AE12740BCE}" type="slidenum">
              <a:rPr lang="en-US" smtClean="0"/>
              <a:t>2</a:t>
            </a:fld>
            <a:endParaRPr lang="en-US"/>
          </a:p>
        </p:txBody>
      </p:sp>
    </p:spTree>
    <p:extLst>
      <p:ext uri="{BB962C8B-B14F-4D97-AF65-F5344CB8AC3E}">
        <p14:creationId xmlns:p14="http://schemas.microsoft.com/office/powerpoint/2010/main" val="34753708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78F53B-69B8-4806-AA4A-32AE12740BCE}" type="slidenum">
              <a:rPr lang="en-US" smtClean="0"/>
              <a:t>3</a:t>
            </a:fld>
            <a:endParaRPr lang="en-US"/>
          </a:p>
        </p:txBody>
      </p:sp>
    </p:spTree>
    <p:extLst>
      <p:ext uri="{BB962C8B-B14F-4D97-AF65-F5344CB8AC3E}">
        <p14:creationId xmlns:p14="http://schemas.microsoft.com/office/powerpoint/2010/main" val="3542967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is evidence from the literature that both particulate matter and ozone fell faster in NA than in attainment counties. </a:t>
            </a:r>
          </a:p>
          <a:p>
            <a:endParaRPr lang="en-US" dirty="0"/>
          </a:p>
          <a:p>
            <a:r>
              <a:rPr lang="en-US" dirty="0"/>
              <a:t>We know from work by Chay and Greenstone that TSP fell faster in NA counties between 1970 and 1980.  </a:t>
            </a:r>
          </a:p>
          <a:p>
            <a:endParaRPr lang="en-US" dirty="0"/>
          </a:p>
          <a:p>
            <a:r>
              <a:rPr lang="en-US" dirty="0"/>
              <a:t>Auffhammer, Bento and Lowe found that PM10 fell faster </a:t>
            </a:r>
            <a:r>
              <a:rPr lang="en-US" u="sng" dirty="0"/>
              <a:t>at monitors</a:t>
            </a:r>
            <a:r>
              <a:rPr lang="en-US" dirty="0"/>
              <a:t> that were out of attainment with the NAAQS between 1990 and 2000.</a:t>
            </a:r>
          </a:p>
          <a:p>
            <a:endParaRPr lang="en-US" dirty="0"/>
          </a:p>
          <a:p>
            <a:r>
              <a:rPr lang="en-US" dirty="0"/>
              <a:t>And, Bishop, </a:t>
            </a:r>
            <a:r>
              <a:rPr lang="en-US" dirty="0" err="1"/>
              <a:t>Ketcham</a:t>
            </a:r>
            <a:r>
              <a:rPr lang="en-US" dirty="0"/>
              <a:t> and </a:t>
            </a:r>
            <a:r>
              <a:rPr lang="en-US" dirty="0" err="1"/>
              <a:t>Kuminoff</a:t>
            </a:r>
            <a:r>
              <a:rPr lang="en-US" dirty="0"/>
              <a:t> document that PM2.5 fell faster in NA counties in the early part of this century.</a:t>
            </a:r>
          </a:p>
          <a:p>
            <a:endParaRPr lang="en-US" dirty="0"/>
          </a:p>
          <a:p>
            <a:r>
              <a:rPr lang="en-US" dirty="0"/>
              <a:t>Similar results have been documented for ozone by Vern Henderson under the 1977 CAAA and by Deschenes, Greenstone and Shapiro under the NOx budget program.</a:t>
            </a:r>
          </a:p>
          <a:p>
            <a:endParaRPr lang="en-US" dirty="0"/>
          </a:p>
          <a:p>
            <a:r>
              <a:rPr lang="en-US" dirty="0"/>
              <a:t>The evidence for SO2 is not as strong . . . . . . (Greenstone JEEM 2004)</a:t>
            </a:r>
          </a:p>
          <a:p>
            <a:endParaRPr lang="en-US" dirty="0"/>
          </a:p>
          <a:p>
            <a:r>
              <a:rPr lang="en-US" dirty="0"/>
              <a:t>I’m not including the recent paper by Janet, John Voorheis and Reed Walker, which I assume Janet will talk about.</a:t>
            </a:r>
          </a:p>
        </p:txBody>
      </p:sp>
      <p:sp>
        <p:nvSpPr>
          <p:cNvPr id="4" name="Slide Number Placeholder 3"/>
          <p:cNvSpPr>
            <a:spLocks noGrp="1"/>
          </p:cNvSpPr>
          <p:nvPr>
            <p:ph type="sldNum" sz="quarter" idx="10"/>
          </p:nvPr>
        </p:nvSpPr>
        <p:spPr/>
        <p:txBody>
          <a:bodyPr/>
          <a:lstStyle/>
          <a:p>
            <a:fld id="{3C78F53B-69B8-4806-AA4A-32AE12740BCE}" type="slidenum">
              <a:rPr lang="en-US" smtClean="0"/>
              <a:t>4</a:t>
            </a:fld>
            <a:endParaRPr lang="en-US"/>
          </a:p>
        </p:txBody>
      </p:sp>
    </p:spTree>
    <p:extLst>
      <p:ext uri="{BB962C8B-B14F-4D97-AF65-F5344CB8AC3E}">
        <p14:creationId xmlns:p14="http://schemas.microsoft.com/office/powerpoint/2010/main" val="41077477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92150" y="4483417"/>
            <a:ext cx="5486400" cy="3660458"/>
          </a:xfrm>
        </p:spPr>
        <p:txBody>
          <a:bodyPr/>
          <a:lstStyle/>
          <a:p>
            <a:r>
              <a:rPr lang="en-US" dirty="0"/>
              <a:t>Auffhammer and Kellogg found that RVP regulations, which were designed to reduce the volatility of gasoline, were not effective in reducing ozone because refiners were given too much freedom in choosing which VOCs to eliminate.  Many chose butane, which was inexpensive to eliminate but not as reactive as other VOCs.   </a:t>
            </a:r>
          </a:p>
          <a:p>
            <a:endParaRPr lang="en-US" dirty="0"/>
          </a:p>
          <a:p>
            <a:r>
              <a:rPr lang="en-US" dirty="0"/>
              <a:t>They found that reformulated gasoline had a modest effect on reducing ozone, and that its effectiveness depended on local NOx control.</a:t>
            </a:r>
          </a:p>
          <a:p>
            <a:endParaRPr lang="en-US" dirty="0"/>
          </a:p>
          <a:p>
            <a:r>
              <a:rPr lang="en-US" dirty="0"/>
              <a:t>However, fuel regulations issued by the CA Air Resource Board were effective because they specified which VOCs to reduce (e.g., olefins)</a:t>
            </a:r>
          </a:p>
        </p:txBody>
      </p:sp>
      <p:sp>
        <p:nvSpPr>
          <p:cNvPr id="4" name="Slide Number Placeholder 3"/>
          <p:cNvSpPr>
            <a:spLocks noGrp="1"/>
          </p:cNvSpPr>
          <p:nvPr>
            <p:ph type="sldNum" sz="quarter" idx="10"/>
          </p:nvPr>
        </p:nvSpPr>
        <p:spPr/>
        <p:txBody>
          <a:bodyPr/>
          <a:lstStyle/>
          <a:p>
            <a:fld id="{3C78F53B-69B8-4806-AA4A-32AE12740BCE}" type="slidenum">
              <a:rPr lang="en-US" smtClean="0"/>
              <a:t>5</a:t>
            </a:fld>
            <a:endParaRPr lang="en-US"/>
          </a:p>
        </p:txBody>
      </p:sp>
    </p:spTree>
    <p:extLst>
      <p:ext uri="{BB962C8B-B14F-4D97-AF65-F5344CB8AC3E}">
        <p14:creationId xmlns:p14="http://schemas.microsoft.com/office/powerpoint/2010/main" val="37414455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78F53B-69B8-4806-AA4A-32AE12740BCE}" type="slidenum">
              <a:rPr lang="en-US" smtClean="0"/>
              <a:t>6</a:t>
            </a:fld>
            <a:endParaRPr lang="en-US"/>
          </a:p>
        </p:txBody>
      </p:sp>
    </p:spTree>
    <p:extLst>
      <p:ext uri="{BB962C8B-B14F-4D97-AF65-F5344CB8AC3E}">
        <p14:creationId xmlns:p14="http://schemas.microsoft.com/office/powerpoint/2010/main" val="17604210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Deschenes et al. demonstrate that the NOX Budget program reduced deaths by 2500 each summer that the program was in operation—likely due to reductions in ozone</a:t>
            </a:r>
          </a:p>
          <a:p>
            <a:endParaRPr lang="en-US" dirty="0"/>
          </a:p>
          <a:p>
            <a:endParaRPr lang="en-US" dirty="0"/>
          </a:p>
          <a:p>
            <a:r>
              <a:rPr lang="en-US" dirty="0"/>
              <a:t>Isen et al. examine the adult earnings of children born in NA counties before and after air quality improvements and find that children exposed to lower levels of TSP during the first year of life earned 1% more at age 30 than children born in attainment counties and $4300 in lifetime earnings. </a:t>
            </a:r>
          </a:p>
          <a:p>
            <a:endParaRPr lang="en-US" dirty="0"/>
          </a:p>
          <a:p>
            <a:r>
              <a:rPr lang="en-US" dirty="0"/>
              <a:t>Bishop, </a:t>
            </a:r>
            <a:r>
              <a:rPr lang="en-US" dirty="0" err="1"/>
              <a:t>Ketcham</a:t>
            </a:r>
            <a:r>
              <a:rPr lang="en-US" dirty="0"/>
              <a:t> and </a:t>
            </a:r>
            <a:r>
              <a:rPr lang="en-US" dirty="0" err="1"/>
              <a:t>Kuminoff</a:t>
            </a:r>
            <a:r>
              <a:rPr lang="en-US" dirty="0"/>
              <a:t> have linked PM2.5 to dementia and demonstrate that a fall in PM2.5 under the 1990 CAAA reduced diagnoses of dementia by 180,000 cases.</a:t>
            </a:r>
          </a:p>
          <a:p>
            <a:endParaRPr lang="en-US" dirty="0"/>
          </a:p>
        </p:txBody>
      </p:sp>
      <p:sp>
        <p:nvSpPr>
          <p:cNvPr id="4" name="Slide Number Placeholder 3"/>
          <p:cNvSpPr>
            <a:spLocks noGrp="1"/>
          </p:cNvSpPr>
          <p:nvPr>
            <p:ph type="sldNum" sz="quarter" idx="10"/>
          </p:nvPr>
        </p:nvSpPr>
        <p:spPr/>
        <p:txBody>
          <a:bodyPr/>
          <a:lstStyle/>
          <a:p>
            <a:fld id="{3C78F53B-69B8-4806-AA4A-32AE12740BCE}" type="slidenum">
              <a:rPr lang="en-US" smtClean="0"/>
              <a:t>7</a:t>
            </a:fld>
            <a:endParaRPr lang="en-US"/>
          </a:p>
        </p:txBody>
      </p:sp>
    </p:spTree>
    <p:extLst>
      <p:ext uri="{BB962C8B-B14F-4D97-AF65-F5344CB8AC3E}">
        <p14:creationId xmlns:p14="http://schemas.microsoft.com/office/powerpoint/2010/main" val="34504247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 post studies have also advanced the literature on the capitalization of air quality into property values by linking changes in air quality to the CAA.</a:t>
            </a:r>
          </a:p>
          <a:p>
            <a:endParaRPr lang="en-US" dirty="0"/>
          </a:p>
          <a:p>
            <a:r>
              <a:rPr lang="en-US" dirty="0"/>
              <a:t>Chay and Greenstone demonstrate that the reduction in TSP in NA (relative to A) counties raised the value of owner-occupied homes by $45 billion 1982 dollars.</a:t>
            </a:r>
          </a:p>
          <a:p>
            <a:endParaRPr lang="en-US" dirty="0"/>
          </a:p>
          <a:p>
            <a:r>
              <a:rPr lang="en-US" dirty="0"/>
              <a:t>Bento, Freedman and Lang reach a similar conclusion (although in 2001$) for reductions in PM10 in non-attainment counties between 1990 and 2000.</a:t>
            </a:r>
          </a:p>
          <a:p>
            <a:endParaRPr lang="en-US" dirty="0"/>
          </a:p>
          <a:p>
            <a:r>
              <a:rPr lang="en-US" dirty="0"/>
              <a:t>A key question is whether these increases in the value of owner-occupied homes were passed onto renters in the form of higher rents.  Both Bento, Freedman and Lang and Grainger suggest these increases were not fully passed on to renters.</a:t>
            </a:r>
          </a:p>
        </p:txBody>
      </p:sp>
      <p:sp>
        <p:nvSpPr>
          <p:cNvPr id="4" name="Slide Number Placeholder 3"/>
          <p:cNvSpPr>
            <a:spLocks noGrp="1"/>
          </p:cNvSpPr>
          <p:nvPr>
            <p:ph type="sldNum" sz="quarter" idx="10"/>
          </p:nvPr>
        </p:nvSpPr>
        <p:spPr/>
        <p:txBody>
          <a:bodyPr/>
          <a:lstStyle/>
          <a:p>
            <a:fld id="{3C78F53B-69B8-4806-AA4A-32AE12740BCE}" type="slidenum">
              <a:rPr lang="en-US" smtClean="0"/>
              <a:t>8</a:t>
            </a:fld>
            <a:endParaRPr lang="en-US"/>
          </a:p>
        </p:txBody>
      </p:sp>
    </p:spTree>
    <p:extLst>
      <p:ext uri="{BB962C8B-B14F-4D97-AF65-F5344CB8AC3E}">
        <p14:creationId xmlns:p14="http://schemas.microsoft.com/office/powerpoint/2010/main" val="28523476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78F53B-69B8-4806-AA4A-32AE12740BCE}" type="slidenum">
              <a:rPr lang="en-US" smtClean="0"/>
              <a:t>9</a:t>
            </a:fld>
            <a:endParaRPr lang="en-US"/>
          </a:p>
        </p:txBody>
      </p:sp>
    </p:spTree>
    <p:extLst>
      <p:ext uri="{BB962C8B-B14F-4D97-AF65-F5344CB8AC3E}">
        <p14:creationId xmlns:p14="http://schemas.microsoft.com/office/powerpoint/2010/main" val="13873548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BE30467-A09C-44E7-AD38-6DFD40867D19}" type="datetimeFigureOut">
              <a:rPr lang="en-US" smtClean="0"/>
              <a:t>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962223-25C5-4E8A-82C8-5E09E95BF6C3}" type="slidenum">
              <a:rPr lang="en-US" smtClean="0"/>
              <a:t>‹#›</a:t>
            </a:fld>
            <a:endParaRPr lang="en-US"/>
          </a:p>
        </p:txBody>
      </p:sp>
      <p:pic>
        <p:nvPicPr>
          <p:cNvPr id="7" name="Picture 6">
            <a:extLst>
              <a:ext uri="{FF2B5EF4-FFF2-40B4-BE49-F238E27FC236}">
                <a16:creationId xmlns:a16="http://schemas.microsoft.com/office/drawing/2014/main" id="{EBD96B09-7307-4D56-9D30-DD46177AE5F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416564" y="6228828"/>
            <a:ext cx="394436" cy="255043"/>
          </a:xfrm>
          <a:prstGeom prst="rect">
            <a:avLst/>
          </a:prstGeom>
        </p:spPr>
      </p:pic>
    </p:spTree>
    <p:extLst>
      <p:ext uri="{BB962C8B-B14F-4D97-AF65-F5344CB8AC3E}">
        <p14:creationId xmlns:p14="http://schemas.microsoft.com/office/powerpoint/2010/main" val="1405607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BE30467-A09C-44E7-AD38-6DFD40867D19}" type="datetimeFigureOut">
              <a:rPr lang="en-US" smtClean="0"/>
              <a:t>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962223-25C5-4E8A-82C8-5E09E95BF6C3}" type="slidenum">
              <a:rPr lang="en-US" smtClean="0"/>
              <a:t>‹#›</a:t>
            </a:fld>
            <a:endParaRPr lang="en-US"/>
          </a:p>
        </p:txBody>
      </p:sp>
    </p:spTree>
    <p:extLst>
      <p:ext uri="{BB962C8B-B14F-4D97-AF65-F5344CB8AC3E}">
        <p14:creationId xmlns:p14="http://schemas.microsoft.com/office/powerpoint/2010/main" val="35465438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BE30467-A09C-44E7-AD38-6DFD40867D19}" type="datetimeFigureOut">
              <a:rPr lang="en-US" smtClean="0"/>
              <a:t>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962223-25C5-4E8A-82C8-5E09E95BF6C3}" type="slidenum">
              <a:rPr lang="en-US" smtClean="0"/>
              <a:t>‹#›</a:t>
            </a:fld>
            <a:endParaRPr lang="en-US"/>
          </a:p>
        </p:txBody>
      </p:sp>
    </p:spTree>
    <p:extLst>
      <p:ext uri="{BB962C8B-B14F-4D97-AF65-F5344CB8AC3E}">
        <p14:creationId xmlns:p14="http://schemas.microsoft.com/office/powerpoint/2010/main" val="755331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dirty="0"/>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BE30467-A09C-44E7-AD38-6DFD40867D19}" type="datetimeFigureOut">
              <a:rPr lang="en-US" smtClean="0"/>
              <a:t>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962223-25C5-4E8A-82C8-5E09E95BF6C3}" type="slidenum">
              <a:rPr lang="en-US" smtClean="0"/>
              <a:t>‹#›</a:t>
            </a:fld>
            <a:endParaRPr lang="en-US" dirty="0"/>
          </a:p>
        </p:txBody>
      </p:sp>
      <p:pic>
        <p:nvPicPr>
          <p:cNvPr id="8" name="Picture 7">
            <a:extLst>
              <a:ext uri="{FF2B5EF4-FFF2-40B4-BE49-F238E27FC236}">
                <a16:creationId xmlns:a16="http://schemas.microsoft.com/office/drawing/2014/main" id="{0E6D084E-6803-41A1-9B6C-33465C80EA1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416564" y="6228828"/>
            <a:ext cx="394436" cy="255043"/>
          </a:xfrm>
          <a:prstGeom prst="rect">
            <a:avLst/>
          </a:prstGeom>
        </p:spPr>
      </p:pic>
    </p:spTree>
    <p:extLst>
      <p:ext uri="{BB962C8B-B14F-4D97-AF65-F5344CB8AC3E}">
        <p14:creationId xmlns:p14="http://schemas.microsoft.com/office/powerpoint/2010/main" val="70593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BE30467-A09C-44E7-AD38-6DFD40867D19}" type="datetimeFigureOut">
              <a:rPr lang="en-US" smtClean="0"/>
              <a:t>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962223-25C5-4E8A-82C8-5E09E95BF6C3}" type="slidenum">
              <a:rPr lang="en-US" smtClean="0"/>
              <a:t>‹#›</a:t>
            </a:fld>
            <a:endParaRPr lang="en-US"/>
          </a:p>
        </p:txBody>
      </p:sp>
      <p:pic>
        <p:nvPicPr>
          <p:cNvPr id="7" name="Picture 6">
            <a:extLst>
              <a:ext uri="{FF2B5EF4-FFF2-40B4-BE49-F238E27FC236}">
                <a16:creationId xmlns:a16="http://schemas.microsoft.com/office/drawing/2014/main" id="{F84B786F-3C5B-47C2-9A55-C8F5C520599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416564" y="6228828"/>
            <a:ext cx="394436" cy="255043"/>
          </a:xfrm>
          <a:prstGeom prst="rect">
            <a:avLst/>
          </a:prstGeom>
        </p:spPr>
      </p:pic>
    </p:spTree>
    <p:extLst>
      <p:ext uri="{BB962C8B-B14F-4D97-AF65-F5344CB8AC3E}">
        <p14:creationId xmlns:p14="http://schemas.microsoft.com/office/powerpoint/2010/main" val="2410667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BE30467-A09C-44E7-AD38-6DFD40867D19}" type="datetimeFigureOut">
              <a:rPr lang="en-US" smtClean="0"/>
              <a:t>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962223-25C5-4E8A-82C8-5E09E95BF6C3}" type="slidenum">
              <a:rPr lang="en-US" smtClean="0"/>
              <a:t>‹#›</a:t>
            </a:fld>
            <a:endParaRPr lang="en-US"/>
          </a:p>
        </p:txBody>
      </p:sp>
    </p:spTree>
    <p:extLst>
      <p:ext uri="{BB962C8B-B14F-4D97-AF65-F5344CB8AC3E}">
        <p14:creationId xmlns:p14="http://schemas.microsoft.com/office/powerpoint/2010/main" val="23780011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lvl1pPr>
              <a:defRPr b="1"/>
            </a:lvl1p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BE30467-A09C-44E7-AD38-6DFD40867D19}" type="datetimeFigureOut">
              <a:rPr lang="en-US" smtClean="0"/>
              <a:t>1/8/2021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5962223-25C5-4E8A-82C8-5E09E95BF6C3}" type="slidenum">
              <a:rPr lang="en-US" smtClean="0"/>
              <a:t>‹#›</a:t>
            </a:fld>
            <a:endParaRPr lang="en-US"/>
          </a:p>
        </p:txBody>
      </p:sp>
    </p:spTree>
    <p:extLst>
      <p:ext uri="{BB962C8B-B14F-4D97-AF65-F5344CB8AC3E}">
        <p14:creationId xmlns:p14="http://schemas.microsoft.com/office/powerpoint/2010/main" val="3436256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dirty="0"/>
              <a:t>Click to edit Master title style</a:t>
            </a:r>
          </a:p>
        </p:txBody>
      </p:sp>
      <p:sp>
        <p:nvSpPr>
          <p:cNvPr id="3" name="Date Placeholder 2"/>
          <p:cNvSpPr>
            <a:spLocks noGrp="1"/>
          </p:cNvSpPr>
          <p:nvPr>
            <p:ph type="dt" sz="half" idx="10"/>
          </p:nvPr>
        </p:nvSpPr>
        <p:spPr/>
        <p:txBody>
          <a:bodyPr/>
          <a:lstStyle/>
          <a:p>
            <a:fld id="{4BE30467-A09C-44E7-AD38-6DFD40867D19}" type="datetimeFigureOut">
              <a:rPr lang="en-US" smtClean="0"/>
              <a:t>1/8/2021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5962223-25C5-4E8A-82C8-5E09E95BF6C3}" type="slidenum">
              <a:rPr lang="en-US" smtClean="0"/>
              <a:t>‹#›</a:t>
            </a:fld>
            <a:endParaRPr lang="en-US" dirty="0"/>
          </a:p>
        </p:txBody>
      </p:sp>
    </p:spTree>
    <p:extLst>
      <p:ext uri="{BB962C8B-B14F-4D97-AF65-F5344CB8AC3E}">
        <p14:creationId xmlns:p14="http://schemas.microsoft.com/office/powerpoint/2010/main" val="10407208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E30467-A09C-44E7-AD38-6DFD40867D19}" type="datetimeFigureOut">
              <a:rPr lang="en-US" smtClean="0"/>
              <a:t>1/8/2021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5962223-25C5-4E8A-82C8-5E09E95BF6C3}" type="slidenum">
              <a:rPr lang="en-US" smtClean="0"/>
              <a:t>‹#›</a:t>
            </a:fld>
            <a:endParaRPr lang="en-US"/>
          </a:p>
        </p:txBody>
      </p:sp>
    </p:spTree>
    <p:extLst>
      <p:ext uri="{BB962C8B-B14F-4D97-AF65-F5344CB8AC3E}">
        <p14:creationId xmlns:p14="http://schemas.microsoft.com/office/powerpoint/2010/main" val="246820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BE30467-A09C-44E7-AD38-6DFD40867D19}" type="datetimeFigureOut">
              <a:rPr lang="en-US" smtClean="0"/>
              <a:t>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962223-25C5-4E8A-82C8-5E09E95BF6C3}" type="slidenum">
              <a:rPr lang="en-US" smtClean="0"/>
              <a:t>‹#›</a:t>
            </a:fld>
            <a:endParaRPr lang="en-US"/>
          </a:p>
        </p:txBody>
      </p:sp>
    </p:spTree>
    <p:extLst>
      <p:ext uri="{BB962C8B-B14F-4D97-AF65-F5344CB8AC3E}">
        <p14:creationId xmlns:p14="http://schemas.microsoft.com/office/powerpoint/2010/main" val="33949838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BE30467-A09C-44E7-AD38-6DFD40867D19}" type="datetimeFigureOut">
              <a:rPr lang="en-US" smtClean="0"/>
              <a:t>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962223-25C5-4E8A-82C8-5E09E95BF6C3}" type="slidenum">
              <a:rPr lang="en-US" smtClean="0"/>
              <a:t>‹#›</a:t>
            </a:fld>
            <a:endParaRPr lang="en-US"/>
          </a:p>
        </p:txBody>
      </p:sp>
    </p:spTree>
    <p:extLst>
      <p:ext uri="{BB962C8B-B14F-4D97-AF65-F5344CB8AC3E}">
        <p14:creationId xmlns:p14="http://schemas.microsoft.com/office/powerpoint/2010/main" val="3960030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E30467-A09C-44E7-AD38-6DFD40867D19}" type="datetimeFigureOut">
              <a:rPr lang="en-US" smtClean="0"/>
              <a:t>1/8/2021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962223-25C5-4E8A-82C8-5E09E95BF6C3}" type="slidenum">
              <a:rPr lang="en-US" smtClean="0"/>
              <a:t>‹#›</a:t>
            </a:fld>
            <a:endParaRPr lang="en-US"/>
          </a:p>
        </p:txBody>
      </p:sp>
      <p:pic>
        <p:nvPicPr>
          <p:cNvPr id="7" name="Picture 6">
            <a:extLst>
              <a:ext uri="{FF2B5EF4-FFF2-40B4-BE49-F238E27FC236}">
                <a16:creationId xmlns:a16="http://schemas.microsoft.com/office/drawing/2014/main" id="{2A341799-868F-41E9-870D-DB8195D25013}"/>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1416564" y="6228828"/>
            <a:ext cx="394436" cy="255043"/>
          </a:xfrm>
          <a:prstGeom prst="rect">
            <a:avLst/>
          </a:prstGeom>
        </p:spPr>
      </p:pic>
    </p:spTree>
    <p:extLst>
      <p:ext uri="{BB962C8B-B14F-4D97-AF65-F5344CB8AC3E}">
        <p14:creationId xmlns:p14="http://schemas.microsoft.com/office/powerpoint/2010/main" val="29753328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F9A986-BB1E-46BF-AA5B-9FE304E60BE5}"/>
              </a:ext>
            </a:extLst>
          </p:cNvPr>
          <p:cNvSpPr>
            <a:spLocks noGrp="1"/>
          </p:cNvSpPr>
          <p:nvPr>
            <p:ph type="ctrTitle"/>
          </p:nvPr>
        </p:nvSpPr>
        <p:spPr>
          <a:xfrm>
            <a:off x="1524000" y="1663574"/>
            <a:ext cx="9144000" cy="3530851"/>
          </a:xfrm>
        </p:spPr>
        <p:txBody>
          <a:bodyPr anchor="ctr">
            <a:normAutofit/>
          </a:bodyPr>
          <a:lstStyle/>
          <a:p>
            <a:br>
              <a:rPr lang="en-US" sz="2000" b="1" dirty="0">
                <a:solidFill>
                  <a:srgbClr val="04273C"/>
                </a:solidFill>
              </a:rPr>
            </a:br>
            <a:r>
              <a:rPr lang="en-US" sz="2000" b="1" dirty="0">
                <a:solidFill>
                  <a:srgbClr val="04273C"/>
                </a:solidFill>
              </a:rPr>
              <a:t>  </a:t>
            </a:r>
            <a:br>
              <a:rPr lang="en-US" sz="4400" b="1" dirty="0">
                <a:solidFill>
                  <a:srgbClr val="04273C"/>
                </a:solidFill>
              </a:rPr>
            </a:br>
            <a:r>
              <a:rPr lang="en-US" sz="4400" b="1" dirty="0">
                <a:solidFill>
                  <a:srgbClr val="04273C"/>
                </a:solidFill>
              </a:rPr>
              <a:t>  What Have We Learned from Economic Studies of the Clean Air Act?</a:t>
            </a:r>
            <a:br>
              <a:rPr lang="en-US" sz="4900" b="1" dirty="0">
                <a:solidFill>
                  <a:srgbClr val="04273C"/>
                </a:solidFill>
              </a:rPr>
            </a:br>
            <a:br>
              <a:rPr lang="en-US" sz="2000" b="1" dirty="0">
                <a:solidFill>
                  <a:srgbClr val="04273C"/>
                </a:solidFill>
              </a:rPr>
            </a:br>
            <a:r>
              <a:rPr lang="en-US" sz="2000" b="1" dirty="0">
                <a:solidFill>
                  <a:srgbClr val="04273C"/>
                </a:solidFill>
              </a:rPr>
              <a:t>Joseph Aldy, Maximillian Auffhammer, Maureen Cropper,</a:t>
            </a:r>
            <a:br>
              <a:rPr lang="en-US" sz="2000" b="1" dirty="0">
                <a:solidFill>
                  <a:srgbClr val="04273C"/>
                </a:solidFill>
              </a:rPr>
            </a:br>
            <a:r>
              <a:rPr lang="en-US" sz="2000" b="1" dirty="0">
                <a:solidFill>
                  <a:srgbClr val="04273C"/>
                </a:solidFill>
              </a:rPr>
              <a:t> Arthur Fraas, Richard Morgenstern</a:t>
            </a:r>
            <a:br>
              <a:rPr lang="en-US" sz="2000" b="1" dirty="0">
                <a:solidFill>
                  <a:srgbClr val="04273C"/>
                </a:solidFill>
              </a:rPr>
            </a:br>
            <a:br>
              <a:rPr lang="en-US" sz="2000" b="1" dirty="0">
                <a:solidFill>
                  <a:srgbClr val="04273C"/>
                </a:solidFill>
              </a:rPr>
            </a:br>
            <a:r>
              <a:rPr lang="en-US" sz="2000" b="1" dirty="0">
                <a:solidFill>
                  <a:srgbClr val="04273C"/>
                </a:solidFill>
              </a:rPr>
              <a:t>Harvard Workshop on the Economics of the Clean Air Act </a:t>
            </a:r>
            <a:br>
              <a:rPr lang="en-US" sz="2000" b="1" dirty="0">
                <a:solidFill>
                  <a:srgbClr val="04273C"/>
                </a:solidFill>
              </a:rPr>
            </a:br>
            <a:r>
              <a:rPr lang="en-US" sz="2000" b="1" dirty="0">
                <a:solidFill>
                  <a:srgbClr val="04273C"/>
                </a:solidFill>
              </a:rPr>
              <a:t>January 8, 2021</a:t>
            </a:r>
          </a:p>
        </p:txBody>
      </p:sp>
    </p:spTree>
    <p:extLst>
      <p:ext uri="{BB962C8B-B14F-4D97-AF65-F5344CB8AC3E}">
        <p14:creationId xmlns:p14="http://schemas.microsoft.com/office/powerpoint/2010/main" val="32995002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4143" y="500062"/>
            <a:ext cx="10515600" cy="1325563"/>
          </a:xfrm>
        </p:spPr>
        <p:txBody>
          <a:bodyPr/>
          <a:lstStyle/>
          <a:p>
            <a:pPr algn="ctr"/>
            <a:r>
              <a:rPr lang="en-US" dirty="0">
                <a:solidFill>
                  <a:srgbClr val="04273C"/>
                </a:solidFill>
                <a:latin typeface="+mn-lt"/>
              </a:rPr>
              <a:t>Costs of Spatially Differentiated Standards </a:t>
            </a:r>
            <a:endParaRPr lang="en-US" b="1" dirty="0">
              <a:solidFill>
                <a:srgbClr val="04273C"/>
              </a:solidFill>
              <a:latin typeface="+mn-lt"/>
            </a:endParaRPr>
          </a:p>
        </p:txBody>
      </p:sp>
      <p:sp>
        <p:nvSpPr>
          <p:cNvPr id="3" name="Content Placeholder 2"/>
          <p:cNvSpPr>
            <a:spLocks noGrp="1"/>
          </p:cNvSpPr>
          <p:nvPr>
            <p:ph idx="1"/>
          </p:nvPr>
        </p:nvSpPr>
        <p:spPr/>
        <p:txBody>
          <a:bodyPr>
            <a:normAutofit lnSpcReduction="10000"/>
          </a:bodyPr>
          <a:lstStyle/>
          <a:p>
            <a:pPr>
              <a:lnSpc>
                <a:spcPct val="100000"/>
              </a:lnSpc>
            </a:pPr>
            <a:r>
              <a:rPr lang="en-US" sz="2600" b="1" dirty="0">
                <a:solidFill>
                  <a:srgbClr val="04273C"/>
                </a:solidFill>
              </a:rPr>
              <a:t>Evidence that NA Status for O</a:t>
            </a:r>
            <a:r>
              <a:rPr lang="en-US" sz="2600" b="1" baseline="-25000" dirty="0">
                <a:solidFill>
                  <a:srgbClr val="04273C"/>
                </a:solidFill>
              </a:rPr>
              <a:t>3</a:t>
            </a:r>
            <a:r>
              <a:rPr lang="en-US" sz="2600" b="1" dirty="0">
                <a:solidFill>
                  <a:srgbClr val="04273C"/>
                </a:solidFill>
              </a:rPr>
              <a:t> shifted plant births from NA to A counties</a:t>
            </a:r>
            <a:endParaRPr lang="en-US" sz="2600" dirty="0">
              <a:solidFill>
                <a:srgbClr val="04273C"/>
              </a:solidFill>
            </a:endParaRPr>
          </a:p>
          <a:p>
            <a:pPr lvl="1">
              <a:lnSpc>
                <a:spcPct val="110000"/>
              </a:lnSpc>
            </a:pPr>
            <a:r>
              <a:rPr lang="en-US" sz="2200" b="1" dirty="0">
                <a:solidFill>
                  <a:srgbClr val="04273C"/>
                </a:solidFill>
              </a:rPr>
              <a:t>NA status in 1977-87 reduced plant births by 45% (organic chemicals) and 26-29%  (plastics, metal containers, wood furniture) over the 1967 – 1992 period</a:t>
            </a:r>
          </a:p>
          <a:p>
            <a:pPr lvl="1">
              <a:lnSpc>
                <a:spcPct val="110000"/>
              </a:lnSpc>
            </a:pPr>
            <a:r>
              <a:rPr lang="en-US" sz="2200" b="1" dirty="0">
                <a:solidFill>
                  <a:srgbClr val="04273C"/>
                </a:solidFill>
              </a:rPr>
              <a:t>New plants larger in NA counties, suggesting more up front investment</a:t>
            </a:r>
            <a:r>
              <a:rPr lang="en-US" sz="2000" b="1" dirty="0">
                <a:solidFill>
                  <a:srgbClr val="04273C"/>
                </a:solidFill>
              </a:rPr>
              <a:t> </a:t>
            </a:r>
          </a:p>
          <a:p>
            <a:pPr>
              <a:lnSpc>
                <a:spcPct val="110000"/>
              </a:lnSpc>
            </a:pPr>
            <a:r>
              <a:rPr lang="en-US" sz="2600" b="1" dirty="0">
                <a:solidFill>
                  <a:srgbClr val="04273C"/>
                </a:solidFill>
              </a:rPr>
              <a:t>592,000 manufacturing jobs lost, 1972 – 1987 in NA counties</a:t>
            </a:r>
          </a:p>
          <a:p>
            <a:pPr lvl="1">
              <a:lnSpc>
                <a:spcPct val="110000"/>
              </a:lnSpc>
            </a:pPr>
            <a:r>
              <a:rPr lang="en-US" sz="2200" b="1" dirty="0">
                <a:solidFill>
                  <a:srgbClr val="04273C"/>
                </a:solidFill>
              </a:rPr>
              <a:t>Impact is relative to A counties; largest impacts are NA for CO, O</a:t>
            </a:r>
            <a:r>
              <a:rPr lang="en-US" sz="2200" b="1" baseline="-25000" dirty="0">
                <a:solidFill>
                  <a:srgbClr val="04273C"/>
                </a:solidFill>
              </a:rPr>
              <a:t>3</a:t>
            </a:r>
            <a:r>
              <a:rPr lang="en-US" sz="2200" b="1" dirty="0">
                <a:solidFill>
                  <a:srgbClr val="04273C"/>
                </a:solidFill>
              </a:rPr>
              <a:t> </a:t>
            </a:r>
          </a:p>
          <a:p>
            <a:pPr lvl="1">
              <a:lnSpc>
                <a:spcPct val="110000"/>
              </a:lnSpc>
            </a:pPr>
            <a:r>
              <a:rPr lang="en-US" sz="2200" b="1" dirty="0">
                <a:solidFill>
                  <a:srgbClr val="04273C"/>
                </a:solidFill>
              </a:rPr>
              <a:t>No significant impacts on value of shipments or capital stocks </a:t>
            </a:r>
          </a:p>
          <a:p>
            <a:pPr>
              <a:lnSpc>
                <a:spcPct val="110000"/>
              </a:lnSpc>
            </a:pPr>
            <a:r>
              <a:rPr lang="en-US" sz="2600" b="1" dirty="0">
                <a:solidFill>
                  <a:srgbClr val="04273C"/>
                </a:solidFill>
              </a:rPr>
              <a:t>Earnings losses under 1990 CAAA for workers in regulated firms</a:t>
            </a:r>
          </a:p>
          <a:p>
            <a:pPr lvl="1">
              <a:lnSpc>
                <a:spcPct val="110000"/>
              </a:lnSpc>
            </a:pPr>
            <a:r>
              <a:rPr lang="en-US" sz="2200" b="1" dirty="0">
                <a:solidFill>
                  <a:srgbClr val="04273C"/>
                </a:solidFill>
              </a:rPr>
              <a:t>Workers who change firms lose earnings equal (in PDV) to 120% of pre-regulation annual earnings; no losses for workers who stay with same firm</a:t>
            </a:r>
          </a:p>
          <a:p>
            <a:pPr marL="457200" lvl="1" indent="0">
              <a:lnSpc>
                <a:spcPct val="110000"/>
              </a:lnSpc>
              <a:buNone/>
            </a:pPr>
            <a:endParaRPr lang="en-US" sz="2000" dirty="0">
              <a:solidFill>
                <a:srgbClr val="04273C"/>
              </a:solidFill>
            </a:endParaRPr>
          </a:p>
        </p:txBody>
      </p:sp>
    </p:spTree>
    <p:extLst>
      <p:ext uri="{BB962C8B-B14F-4D97-AF65-F5344CB8AC3E}">
        <p14:creationId xmlns:p14="http://schemas.microsoft.com/office/powerpoint/2010/main" val="16525218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4143" y="307556"/>
            <a:ext cx="10515600" cy="1325563"/>
          </a:xfrm>
        </p:spPr>
        <p:txBody>
          <a:bodyPr/>
          <a:lstStyle/>
          <a:p>
            <a:pPr algn="ctr"/>
            <a:r>
              <a:rPr lang="en-US" dirty="0">
                <a:solidFill>
                  <a:srgbClr val="04273C"/>
                </a:solidFill>
                <a:latin typeface="+mn-lt"/>
              </a:rPr>
              <a:t>Market Impacts of the CAA</a:t>
            </a:r>
            <a:endParaRPr lang="en-US" b="1" dirty="0">
              <a:solidFill>
                <a:srgbClr val="04273C"/>
              </a:solidFill>
              <a:latin typeface="+mn-lt"/>
            </a:endParaRPr>
          </a:p>
        </p:txBody>
      </p:sp>
      <p:sp>
        <p:nvSpPr>
          <p:cNvPr id="3" name="Content Placeholder 2"/>
          <p:cNvSpPr>
            <a:spLocks noGrp="1"/>
          </p:cNvSpPr>
          <p:nvPr>
            <p:ph idx="1"/>
          </p:nvPr>
        </p:nvSpPr>
        <p:spPr>
          <a:xfrm>
            <a:off x="838200" y="1633119"/>
            <a:ext cx="10515600" cy="4351338"/>
          </a:xfrm>
        </p:spPr>
        <p:txBody>
          <a:bodyPr>
            <a:noAutofit/>
          </a:bodyPr>
          <a:lstStyle/>
          <a:p>
            <a:pPr>
              <a:lnSpc>
                <a:spcPct val="110000"/>
              </a:lnSpc>
            </a:pPr>
            <a:r>
              <a:rPr lang="en-US" sz="2600" b="1" dirty="0">
                <a:solidFill>
                  <a:srgbClr val="04273C"/>
                </a:solidFill>
              </a:rPr>
              <a:t>Variation in reformulated gasoline standards across states segmented the gasoline market</a:t>
            </a:r>
          </a:p>
          <a:p>
            <a:pPr lvl="1">
              <a:lnSpc>
                <a:spcPct val="110000"/>
              </a:lnSpc>
            </a:pPr>
            <a:r>
              <a:rPr lang="en-US" sz="2200" b="1" dirty="0">
                <a:solidFill>
                  <a:srgbClr val="04273C"/>
                </a:solidFill>
              </a:rPr>
              <a:t>Increased market power of refiners in some regional markets</a:t>
            </a:r>
          </a:p>
          <a:p>
            <a:pPr lvl="1">
              <a:lnSpc>
                <a:spcPct val="110000"/>
              </a:lnSpc>
            </a:pPr>
            <a:r>
              <a:rPr lang="en-US" sz="2200" b="1" dirty="0">
                <a:solidFill>
                  <a:srgbClr val="04273C"/>
                </a:solidFill>
              </a:rPr>
              <a:t>Raised fuel prices and increased gasoline price volatility</a:t>
            </a:r>
          </a:p>
          <a:p>
            <a:pPr>
              <a:lnSpc>
                <a:spcPct val="110000"/>
              </a:lnSpc>
            </a:pPr>
            <a:r>
              <a:rPr lang="en-US" sz="2600" b="1" dirty="0">
                <a:solidFill>
                  <a:srgbClr val="04273C"/>
                </a:solidFill>
              </a:rPr>
              <a:t>Evidence that environmental regulations may have acted as a barrier to entry in the cement industry</a:t>
            </a:r>
          </a:p>
          <a:p>
            <a:pPr>
              <a:lnSpc>
                <a:spcPct val="110000"/>
              </a:lnSpc>
            </a:pPr>
            <a:r>
              <a:rPr lang="en-US" sz="2600" b="1" dirty="0">
                <a:solidFill>
                  <a:srgbClr val="04273C"/>
                </a:solidFill>
              </a:rPr>
              <a:t>During Phase I of the SO2 Allowance Program, railroads raised price of low-S coal to plants in the program (v. plants regulated under CAC)	</a:t>
            </a:r>
          </a:p>
          <a:p>
            <a:pPr marL="457200" lvl="1" indent="0">
              <a:lnSpc>
                <a:spcPct val="110000"/>
              </a:lnSpc>
              <a:buNone/>
            </a:pPr>
            <a:endParaRPr lang="en-US" sz="2200" dirty="0">
              <a:solidFill>
                <a:srgbClr val="04273C"/>
              </a:solidFill>
            </a:endParaRPr>
          </a:p>
        </p:txBody>
      </p:sp>
    </p:spTree>
    <p:extLst>
      <p:ext uri="{BB962C8B-B14F-4D97-AF65-F5344CB8AC3E}">
        <p14:creationId xmlns:p14="http://schemas.microsoft.com/office/powerpoint/2010/main" val="29269752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4143" y="500062"/>
            <a:ext cx="10515600" cy="1325563"/>
          </a:xfrm>
        </p:spPr>
        <p:txBody>
          <a:bodyPr/>
          <a:lstStyle/>
          <a:p>
            <a:pPr algn="ctr"/>
            <a:r>
              <a:rPr lang="en-US" b="1" dirty="0">
                <a:solidFill>
                  <a:srgbClr val="04273C"/>
                </a:solidFill>
                <a:latin typeface="+mn-lt"/>
              </a:rPr>
              <a:t>What We Don’t Know about the CAA </a:t>
            </a:r>
          </a:p>
        </p:txBody>
      </p:sp>
      <p:sp>
        <p:nvSpPr>
          <p:cNvPr id="3" name="Content Placeholder 2"/>
          <p:cNvSpPr>
            <a:spLocks noGrp="1"/>
          </p:cNvSpPr>
          <p:nvPr>
            <p:ph idx="1"/>
          </p:nvPr>
        </p:nvSpPr>
        <p:spPr/>
        <p:txBody>
          <a:bodyPr>
            <a:normAutofit lnSpcReduction="10000"/>
          </a:bodyPr>
          <a:lstStyle/>
          <a:p>
            <a:pPr>
              <a:lnSpc>
                <a:spcPct val="100000"/>
              </a:lnSpc>
            </a:pPr>
            <a:r>
              <a:rPr lang="en-US" sz="2600" b="1" dirty="0">
                <a:solidFill>
                  <a:srgbClr val="04273C"/>
                </a:solidFill>
              </a:rPr>
              <a:t>Impact of most CAA regulations on ambient air quality</a:t>
            </a:r>
            <a:endParaRPr lang="en-US" sz="2600" dirty="0">
              <a:solidFill>
                <a:srgbClr val="04273C"/>
              </a:solidFill>
            </a:endParaRPr>
          </a:p>
          <a:p>
            <a:pPr lvl="1">
              <a:lnSpc>
                <a:spcPct val="110000"/>
              </a:lnSpc>
            </a:pPr>
            <a:r>
              <a:rPr lang="en-US" sz="2200" b="1" dirty="0">
                <a:solidFill>
                  <a:srgbClr val="04273C"/>
                </a:solidFill>
              </a:rPr>
              <a:t>Literature on NA status measures impacts relative attainment counties, not absolute improvements in air quality (i.e., relative to no CAA)</a:t>
            </a:r>
          </a:p>
          <a:p>
            <a:pPr lvl="1">
              <a:lnSpc>
                <a:spcPct val="110000"/>
              </a:lnSpc>
            </a:pPr>
            <a:r>
              <a:rPr lang="en-US" sz="2200" b="1" dirty="0">
                <a:solidFill>
                  <a:srgbClr val="04273C"/>
                </a:solidFill>
              </a:rPr>
              <a:t>Few quasi-experimental studies of impact of tailpipe emissions standards, New Source Performance Standards, New Source Review</a:t>
            </a:r>
          </a:p>
          <a:p>
            <a:pPr lvl="1">
              <a:lnSpc>
                <a:spcPct val="110000"/>
              </a:lnSpc>
            </a:pPr>
            <a:r>
              <a:rPr lang="en-US" sz="2200" b="1" dirty="0">
                <a:solidFill>
                  <a:srgbClr val="04273C"/>
                </a:solidFill>
              </a:rPr>
              <a:t>If we knew air quality impacts, given expanding causal literature on health effects of air pollution, could calculate health benefits ex post</a:t>
            </a:r>
          </a:p>
          <a:p>
            <a:pPr>
              <a:lnSpc>
                <a:spcPct val="110000"/>
              </a:lnSpc>
            </a:pPr>
            <a:r>
              <a:rPr lang="en-US" sz="2600" b="1" dirty="0">
                <a:solidFill>
                  <a:srgbClr val="04273C"/>
                </a:solidFill>
              </a:rPr>
              <a:t>Compliance costs of CAA regulations</a:t>
            </a:r>
            <a:r>
              <a:rPr lang="en-US" sz="2000" b="1" dirty="0">
                <a:solidFill>
                  <a:srgbClr val="04273C"/>
                </a:solidFill>
              </a:rPr>
              <a:t>   </a:t>
            </a:r>
          </a:p>
          <a:p>
            <a:pPr lvl="1">
              <a:lnSpc>
                <a:spcPct val="110000"/>
              </a:lnSpc>
            </a:pPr>
            <a:r>
              <a:rPr lang="en-US" sz="2200" b="1" dirty="0">
                <a:solidFill>
                  <a:srgbClr val="04273C"/>
                </a:solidFill>
              </a:rPr>
              <a:t>Few quasi-experimental, ex post cost studies of regulations</a:t>
            </a:r>
            <a:r>
              <a:rPr lang="en-US" sz="2000" b="1" dirty="0">
                <a:solidFill>
                  <a:srgbClr val="04273C"/>
                </a:solidFill>
              </a:rPr>
              <a:t>  </a:t>
            </a:r>
          </a:p>
          <a:p>
            <a:pPr lvl="1">
              <a:lnSpc>
                <a:spcPct val="110000"/>
              </a:lnSpc>
            </a:pPr>
            <a:r>
              <a:rPr lang="en-US" sz="2200" b="1" dirty="0">
                <a:solidFill>
                  <a:srgbClr val="04273C"/>
                </a:solidFill>
              </a:rPr>
              <a:t>Also few studies of welfare impacts: requires structural models, although these are being developed </a:t>
            </a:r>
          </a:p>
          <a:p>
            <a:pPr marL="457200" lvl="1" indent="0">
              <a:lnSpc>
                <a:spcPct val="110000"/>
              </a:lnSpc>
              <a:buNone/>
            </a:pPr>
            <a:endParaRPr lang="en-US" sz="2000" dirty="0">
              <a:solidFill>
                <a:srgbClr val="04273C"/>
              </a:solidFill>
            </a:endParaRPr>
          </a:p>
        </p:txBody>
      </p:sp>
    </p:spTree>
    <p:extLst>
      <p:ext uri="{BB962C8B-B14F-4D97-AF65-F5344CB8AC3E}">
        <p14:creationId xmlns:p14="http://schemas.microsoft.com/office/powerpoint/2010/main" val="33107359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4143" y="500062"/>
            <a:ext cx="10515600" cy="1325563"/>
          </a:xfrm>
        </p:spPr>
        <p:txBody>
          <a:bodyPr/>
          <a:lstStyle/>
          <a:p>
            <a:pPr algn="ctr"/>
            <a:r>
              <a:rPr lang="en-US" b="1" dirty="0">
                <a:solidFill>
                  <a:srgbClr val="04273C"/>
                </a:solidFill>
                <a:latin typeface="+mn-lt"/>
              </a:rPr>
              <a:t>What We Don’t Know about the CAA </a:t>
            </a:r>
          </a:p>
        </p:txBody>
      </p:sp>
      <p:sp>
        <p:nvSpPr>
          <p:cNvPr id="3" name="Content Placeholder 2"/>
          <p:cNvSpPr>
            <a:spLocks noGrp="1"/>
          </p:cNvSpPr>
          <p:nvPr>
            <p:ph idx="1"/>
          </p:nvPr>
        </p:nvSpPr>
        <p:spPr/>
        <p:txBody>
          <a:bodyPr>
            <a:normAutofit/>
          </a:bodyPr>
          <a:lstStyle/>
          <a:p>
            <a:pPr>
              <a:lnSpc>
                <a:spcPct val="100000"/>
              </a:lnSpc>
            </a:pPr>
            <a:r>
              <a:rPr lang="en-US" sz="2600" b="1" dirty="0">
                <a:solidFill>
                  <a:srgbClr val="04273C"/>
                </a:solidFill>
              </a:rPr>
              <a:t>Whether the benefits of spatially differentiated standards exceed the costs</a:t>
            </a:r>
          </a:p>
          <a:p>
            <a:pPr lvl="1"/>
            <a:r>
              <a:rPr lang="en-US" sz="2200" b="1" dirty="0">
                <a:solidFill>
                  <a:srgbClr val="04273C"/>
                </a:solidFill>
              </a:rPr>
              <a:t>Is spatial variation in regulatory stringency (fuel content regulations and differential emission standards in Non-Attainment counties) justified on benefit-cost grounds? </a:t>
            </a:r>
          </a:p>
          <a:p>
            <a:pPr lvl="1"/>
            <a:endParaRPr lang="en-US" sz="800" b="1" dirty="0">
              <a:solidFill>
                <a:srgbClr val="04273C"/>
              </a:solidFill>
            </a:endParaRPr>
          </a:p>
          <a:p>
            <a:pPr>
              <a:lnSpc>
                <a:spcPct val="100000"/>
              </a:lnSpc>
            </a:pPr>
            <a:r>
              <a:rPr lang="en-US" sz="2600" b="1" dirty="0">
                <a:solidFill>
                  <a:srgbClr val="04273C"/>
                </a:solidFill>
              </a:rPr>
              <a:t>Magnitude of Net Benefits from the CAA </a:t>
            </a:r>
          </a:p>
          <a:p>
            <a:pPr lvl="1"/>
            <a:r>
              <a:rPr lang="en-US" sz="2200" b="1" dirty="0">
                <a:solidFill>
                  <a:srgbClr val="04273C"/>
                </a:solidFill>
              </a:rPr>
              <a:t>Ex post studies usually focus on specific regulations; more difficult to develop a causal estimate of the net benefits of the CAA comparable to EPA’s 812 studies </a:t>
            </a:r>
          </a:p>
          <a:p>
            <a:pPr lvl="1"/>
            <a:endParaRPr lang="en-US" sz="500" b="1" dirty="0">
              <a:solidFill>
                <a:srgbClr val="04273C"/>
              </a:solidFill>
            </a:endParaRPr>
          </a:p>
          <a:p>
            <a:r>
              <a:rPr lang="en-US" sz="2600" b="1" dirty="0">
                <a:solidFill>
                  <a:srgbClr val="04273C"/>
                </a:solidFill>
              </a:rPr>
              <a:t>Distributional Consequences of the CAA </a:t>
            </a:r>
            <a:r>
              <a:rPr lang="en-US" sz="2400" b="1" dirty="0">
                <a:solidFill>
                  <a:srgbClr val="04273C"/>
                </a:solidFill>
              </a:rPr>
              <a:t> </a:t>
            </a:r>
            <a:endParaRPr lang="en-US" sz="2400" dirty="0">
              <a:solidFill>
                <a:srgbClr val="04273C"/>
              </a:solidFill>
            </a:endParaRPr>
          </a:p>
        </p:txBody>
      </p:sp>
    </p:spTree>
    <p:extLst>
      <p:ext uri="{BB962C8B-B14F-4D97-AF65-F5344CB8AC3E}">
        <p14:creationId xmlns:p14="http://schemas.microsoft.com/office/powerpoint/2010/main" val="6227241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00062"/>
            <a:ext cx="10515600" cy="1325563"/>
          </a:xfrm>
        </p:spPr>
        <p:txBody>
          <a:bodyPr/>
          <a:lstStyle/>
          <a:p>
            <a:pPr algn="ctr"/>
            <a:r>
              <a:rPr lang="en-US" dirty="0">
                <a:solidFill>
                  <a:srgbClr val="04273C"/>
                </a:solidFill>
                <a:latin typeface="+mn-lt"/>
              </a:rPr>
              <a:t>Outline of the Talk</a:t>
            </a:r>
            <a:endParaRPr lang="en-US" b="1" dirty="0">
              <a:solidFill>
                <a:srgbClr val="04273C"/>
              </a:solidFill>
              <a:latin typeface="+mn-lt"/>
            </a:endParaRPr>
          </a:p>
        </p:txBody>
      </p:sp>
      <p:sp>
        <p:nvSpPr>
          <p:cNvPr id="3" name="Content Placeholder 2"/>
          <p:cNvSpPr>
            <a:spLocks noGrp="1"/>
          </p:cNvSpPr>
          <p:nvPr>
            <p:ph idx="1"/>
          </p:nvPr>
        </p:nvSpPr>
        <p:spPr/>
        <p:txBody>
          <a:bodyPr>
            <a:normAutofit/>
          </a:bodyPr>
          <a:lstStyle/>
          <a:p>
            <a:r>
              <a:rPr lang="en-US" dirty="0">
                <a:solidFill>
                  <a:srgbClr val="04273C"/>
                </a:solidFill>
              </a:rPr>
              <a:t>What have we learned from </a:t>
            </a:r>
            <a:r>
              <a:rPr lang="en-US" i="1" dirty="0">
                <a:solidFill>
                  <a:srgbClr val="04273C"/>
                </a:solidFill>
              </a:rPr>
              <a:t>ex post</a:t>
            </a:r>
            <a:r>
              <a:rPr lang="en-US" dirty="0">
                <a:solidFill>
                  <a:srgbClr val="04273C"/>
                </a:solidFill>
              </a:rPr>
              <a:t> studies about the impact of the CAA on emissions and ambient air quality?</a:t>
            </a:r>
          </a:p>
          <a:p>
            <a:endParaRPr lang="en-US" sz="800" dirty="0">
              <a:solidFill>
                <a:srgbClr val="04273C"/>
              </a:solidFill>
            </a:endParaRPr>
          </a:p>
          <a:p>
            <a:r>
              <a:rPr lang="en-US" dirty="0">
                <a:solidFill>
                  <a:srgbClr val="04273C"/>
                </a:solidFill>
              </a:rPr>
              <a:t>What have we learned about the health and other benefits that can causally be attributed to the CAA? </a:t>
            </a:r>
          </a:p>
          <a:p>
            <a:endParaRPr lang="en-US" sz="800" dirty="0">
              <a:solidFill>
                <a:srgbClr val="04273C"/>
              </a:solidFill>
            </a:endParaRPr>
          </a:p>
          <a:p>
            <a:r>
              <a:rPr lang="en-US" dirty="0">
                <a:solidFill>
                  <a:srgbClr val="04273C"/>
                </a:solidFill>
              </a:rPr>
              <a:t>What have we learned about the costs of the CAA?</a:t>
            </a:r>
          </a:p>
          <a:p>
            <a:endParaRPr lang="en-US" sz="800" dirty="0">
              <a:solidFill>
                <a:srgbClr val="04273C"/>
              </a:solidFill>
            </a:endParaRPr>
          </a:p>
          <a:p>
            <a:r>
              <a:rPr lang="en-US" dirty="0">
                <a:solidFill>
                  <a:srgbClr val="04273C"/>
                </a:solidFill>
              </a:rPr>
              <a:t>What do we not know about the CAA? </a:t>
            </a:r>
          </a:p>
        </p:txBody>
      </p:sp>
    </p:spTree>
    <p:extLst>
      <p:ext uri="{BB962C8B-B14F-4D97-AF65-F5344CB8AC3E}">
        <p14:creationId xmlns:p14="http://schemas.microsoft.com/office/powerpoint/2010/main" val="1432891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00062"/>
            <a:ext cx="10515600" cy="1325563"/>
          </a:xfrm>
        </p:spPr>
        <p:txBody>
          <a:bodyPr>
            <a:normAutofit/>
          </a:bodyPr>
          <a:lstStyle/>
          <a:p>
            <a:pPr algn="ctr"/>
            <a:r>
              <a:rPr lang="en-US" dirty="0">
                <a:solidFill>
                  <a:srgbClr val="04273C"/>
                </a:solidFill>
                <a:latin typeface="+mn-lt"/>
              </a:rPr>
              <a:t>Impact of the CAA Air Quality &amp; Emissions</a:t>
            </a:r>
            <a:r>
              <a:rPr lang="en-US" sz="4000" b="1" dirty="0">
                <a:solidFill>
                  <a:srgbClr val="04273C"/>
                </a:solidFill>
                <a:latin typeface="+mn-lt"/>
              </a:rPr>
              <a:t> </a:t>
            </a:r>
          </a:p>
        </p:txBody>
      </p:sp>
      <p:sp>
        <p:nvSpPr>
          <p:cNvPr id="3" name="Content Placeholder 2"/>
          <p:cNvSpPr>
            <a:spLocks noGrp="1"/>
          </p:cNvSpPr>
          <p:nvPr>
            <p:ph idx="1"/>
          </p:nvPr>
        </p:nvSpPr>
        <p:spPr/>
        <p:txBody>
          <a:bodyPr>
            <a:noAutofit/>
          </a:bodyPr>
          <a:lstStyle/>
          <a:p>
            <a:r>
              <a:rPr lang="en-US" sz="2600" b="1" dirty="0">
                <a:solidFill>
                  <a:srgbClr val="04273C"/>
                </a:solidFill>
              </a:rPr>
              <a:t>What we would like to know is how much of the large improvements in ambient air quality since 1970 can be attributed to the CAA</a:t>
            </a:r>
          </a:p>
          <a:p>
            <a:endParaRPr lang="en-US" sz="500" b="1" dirty="0">
              <a:solidFill>
                <a:srgbClr val="04273C"/>
              </a:solidFill>
            </a:endParaRPr>
          </a:p>
          <a:p>
            <a:r>
              <a:rPr lang="en-US" sz="2600" b="1" dirty="0">
                <a:solidFill>
                  <a:srgbClr val="04273C"/>
                </a:solidFill>
              </a:rPr>
              <a:t>Most of the literature focuses on whether levels of the criteria pollutants  fell faster in Non-Attainment than in Attainment areas </a:t>
            </a:r>
          </a:p>
          <a:p>
            <a:endParaRPr lang="en-US" sz="500" b="1" dirty="0">
              <a:solidFill>
                <a:srgbClr val="04273C"/>
              </a:solidFill>
            </a:endParaRPr>
          </a:p>
          <a:p>
            <a:r>
              <a:rPr lang="en-US" sz="2600" b="1" dirty="0">
                <a:solidFill>
                  <a:srgbClr val="04273C"/>
                </a:solidFill>
              </a:rPr>
              <a:t>There is also a literature on the impact of the CAA on emissions by regulated firms</a:t>
            </a:r>
          </a:p>
          <a:p>
            <a:pPr lvl="1"/>
            <a:r>
              <a:rPr lang="en-US" sz="2200" b="1" dirty="0">
                <a:solidFill>
                  <a:srgbClr val="04273C"/>
                </a:solidFill>
              </a:rPr>
              <a:t>Most literature is post-1987 (once TRI and NEI become available)</a:t>
            </a:r>
          </a:p>
          <a:p>
            <a:pPr lvl="1"/>
            <a:r>
              <a:rPr lang="en-US" sz="2200" b="1" dirty="0">
                <a:solidFill>
                  <a:srgbClr val="04273C"/>
                </a:solidFill>
              </a:rPr>
              <a:t>Some studies of individual industries (pulp &amp; paper, iron &amp; steel)</a:t>
            </a:r>
          </a:p>
          <a:p>
            <a:pPr lvl="1"/>
            <a:r>
              <a:rPr lang="en-US" sz="2200" b="1" dirty="0">
                <a:solidFill>
                  <a:srgbClr val="04273C"/>
                </a:solidFill>
              </a:rPr>
              <a:t>Shapiro and Walker (2018) impact on manufacturing emissions, 1990-2008</a:t>
            </a:r>
          </a:p>
          <a:p>
            <a:pPr lvl="1"/>
            <a:endParaRPr lang="en-US" sz="800" dirty="0">
              <a:solidFill>
                <a:srgbClr val="04273C"/>
              </a:solidFill>
            </a:endParaRPr>
          </a:p>
        </p:txBody>
      </p:sp>
    </p:spTree>
    <p:extLst>
      <p:ext uri="{BB962C8B-B14F-4D97-AF65-F5344CB8AC3E}">
        <p14:creationId xmlns:p14="http://schemas.microsoft.com/office/powerpoint/2010/main" val="3267518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00062"/>
            <a:ext cx="10515600" cy="1325563"/>
          </a:xfrm>
        </p:spPr>
        <p:txBody>
          <a:bodyPr>
            <a:normAutofit/>
          </a:bodyPr>
          <a:lstStyle/>
          <a:p>
            <a:pPr algn="ctr"/>
            <a:r>
              <a:rPr lang="en-US" dirty="0">
                <a:solidFill>
                  <a:srgbClr val="04273C"/>
                </a:solidFill>
                <a:latin typeface="+mn-lt"/>
              </a:rPr>
              <a:t>Impact of the CAA on Ambient Air Quality</a:t>
            </a:r>
            <a:r>
              <a:rPr lang="en-US" sz="4000" b="1" dirty="0">
                <a:solidFill>
                  <a:srgbClr val="04273C"/>
                </a:solidFill>
                <a:latin typeface="+mn-lt"/>
              </a:rPr>
              <a:t> </a:t>
            </a:r>
          </a:p>
        </p:txBody>
      </p:sp>
      <p:sp>
        <p:nvSpPr>
          <p:cNvPr id="3" name="Content Placeholder 2"/>
          <p:cNvSpPr>
            <a:spLocks noGrp="1"/>
          </p:cNvSpPr>
          <p:nvPr>
            <p:ph idx="1"/>
          </p:nvPr>
        </p:nvSpPr>
        <p:spPr>
          <a:xfrm>
            <a:off x="838200" y="1617785"/>
            <a:ext cx="10515600" cy="4559178"/>
          </a:xfrm>
        </p:spPr>
        <p:txBody>
          <a:bodyPr>
            <a:noAutofit/>
          </a:bodyPr>
          <a:lstStyle/>
          <a:p>
            <a:pPr>
              <a:lnSpc>
                <a:spcPct val="100000"/>
              </a:lnSpc>
            </a:pPr>
            <a:r>
              <a:rPr lang="en-US" sz="2600" b="1" dirty="0">
                <a:solidFill>
                  <a:srgbClr val="04273C"/>
                </a:solidFill>
              </a:rPr>
              <a:t>Ambient PM Fell Faster in Non-Attainment than in Attainment Counties</a:t>
            </a:r>
          </a:p>
          <a:p>
            <a:pPr lvl="1"/>
            <a:endParaRPr lang="en-US" sz="800" dirty="0">
              <a:solidFill>
                <a:srgbClr val="04273C"/>
              </a:solidFill>
            </a:endParaRPr>
          </a:p>
          <a:p>
            <a:pPr lvl="1"/>
            <a:r>
              <a:rPr lang="en-US" sz="2200" b="1" dirty="0">
                <a:solidFill>
                  <a:srgbClr val="04273C"/>
                </a:solidFill>
              </a:rPr>
              <a:t>1970 – 1980:  TSP fell by 9-10 </a:t>
            </a:r>
            <a:r>
              <a:rPr lang="en-US" sz="2200" b="1" dirty="0" err="1"/>
              <a:t>μ</a:t>
            </a:r>
            <a:r>
              <a:rPr lang="en-US" sz="2200" b="1" dirty="0" err="1">
                <a:solidFill>
                  <a:srgbClr val="04273C"/>
                </a:solidFill>
              </a:rPr>
              <a:t>g</a:t>
            </a:r>
            <a:r>
              <a:rPr lang="en-US" sz="2200" b="1" dirty="0">
                <a:solidFill>
                  <a:srgbClr val="04273C"/>
                </a:solidFill>
              </a:rPr>
              <a:t>/m3 (11-12%) more in NA counties </a:t>
            </a:r>
          </a:p>
          <a:p>
            <a:pPr lvl="1"/>
            <a:r>
              <a:rPr lang="en-US" sz="2200" b="1" dirty="0">
                <a:solidFill>
                  <a:srgbClr val="04273C"/>
                </a:solidFill>
              </a:rPr>
              <a:t>1990 – 2000:  PM10 fell 7-9 </a:t>
            </a:r>
            <a:r>
              <a:rPr lang="en-US" sz="2200" b="1" dirty="0" err="1"/>
              <a:t>μ</a:t>
            </a:r>
            <a:r>
              <a:rPr lang="en-US" sz="2200" b="1" dirty="0" err="1">
                <a:solidFill>
                  <a:srgbClr val="04273C"/>
                </a:solidFill>
              </a:rPr>
              <a:t>g</a:t>
            </a:r>
            <a:r>
              <a:rPr lang="en-US" sz="2200" b="1" dirty="0">
                <a:solidFill>
                  <a:srgbClr val="04273C"/>
                </a:solidFill>
              </a:rPr>
              <a:t>/m3) (11-13%) more at monitors out of attainment  </a:t>
            </a:r>
          </a:p>
          <a:p>
            <a:pPr lvl="1"/>
            <a:r>
              <a:rPr lang="en-US" sz="2200" b="1" dirty="0">
                <a:solidFill>
                  <a:srgbClr val="04273C"/>
                </a:solidFill>
              </a:rPr>
              <a:t>2000 – 2013:  PM2.5 fell by 1.24 </a:t>
            </a:r>
            <a:r>
              <a:rPr lang="en-US" sz="2200" b="1" dirty="0" err="1"/>
              <a:t>μ</a:t>
            </a:r>
            <a:r>
              <a:rPr lang="en-US" sz="2200" b="1" dirty="0" err="1">
                <a:solidFill>
                  <a:srgbClr val="04273C"/>
                </a:solidFill>
              </a:rPr>
              <a:t>g</a:t>
            </a:r>
            <a:r>
              <a:rPr lang="en-US" sz="2200" b="1" dirty="0">
                <a:solidFill>
                  <a:srgbClr val="04273C"/>
                </a:solidFill>
              </a:rPr>
              <a:t>/m3 (69%) more in NA counties	</a:t>
            </a:r>
          </a:p>
          <a:p>
            <a:pPr lvl="1"/>
            <a:endParaRPr lang="en-US" sz="800" dirty="0">
              <a:solidFill>
                <a:srgbClr val="04273C"/>
              </a:solidFill>
            </a:endParaRPr>
          </a:p>
          <a:p>
            <a:r>
              <a:rPr lang="en-US" sz="2600" b="1" dirty="0">
                <a:solidFill>
                  <a:srgbClr val="04273C"/>
                </a:solidFill>
              </a:rPr>
              <a:t>1977 CAAA and NOx Budget Programs Reduced Ambient Ozone</a:t>
            </a:r>
          </a:p>
          <a:p>
            <a:pPr lvl="1"/>
            <a:r>
              <a:rPr lang="en-US" sz="2200" b="1" dirty="0">
                <a:solidFill>
                  <a:srgbClr val="04273C"/>
                </a:solidFill>
              </a:rPr>
              <a:t>1977 –  1987: Maximum July Ozone fell 8% faster in NA counties</a:t>
            </a:r>
          </a:p>
          <a:p>
            <a:pPr lvl="1"/>
            <a:r>
              <a:rPr lang="en-US" sz="2200" b="1" dirty="0">
                <a:solidFill>
                  <a:srgbClr val="04273C"/>
                </a:solidFill>
              </a:rPr>
              <a:t>2003 – 2007:  High ozone days fell by 35% in counties subject to NOx BP</a:t>
            </a:r>
          </a:p>
          <a:p>
            <a:pPr lvl="1"/>
            <a:endParaRPr lang="en-US" sz="800" b="1" dirty="0">
              <a:solidFill>
                <a:srgbClr val="04273C"/>
              </a:solidFill>
            </a:endParaRPr>
          </a:p>
          <a:p>
            <a:r>
              <a:rPr lang="en-US" sz="2600" b="1" dirty="0">
                <a:solidFill>
                  <a:srgbClr val="04273C"/>
                </a:solidFill>
              </a:rPr>
              <a:t>1990</a:t>
            </a:r>
            <a:r>
              <a:rPr lang="en-US" b="1" dirty="0">
                <a:solidFill>
                  <a:srgbClr val="04273C"/>
                </a:solidFill>
              </a:rPr>
              <a:t> – 1992: </a:t>
            </a:r>
            <a:r>
              <a:rPr lang="en-US" sz="2600" b="1" dirty="0">
                <a:solidFill>
                  <a:srgbClr val="04273C"/>
                </a:solidFill>
              </a:rPr>
              <a:t>SO</a:t>
            </a:r>
            <a:r>
              <a:rPr lang="en-US" sz="2600" b="1" baseline="-25000" dirty="0">
                <a:solidFill>
                  <a:srgbClr val="04273C"/>
                </a:solidFill>
              </a:rPr>
              <a:t>2</a:t>
            </a:r>
            <a:r>
              <a:rPr lang="en-US" sz="2600" b="1" dirty="0">
                <a:solidFill>
                  <a:srgbClr val="04273C"/>
                </a:solidFill>
              </a:rPr>
              <a:t> fell 7-11% faster in NA than in Attainment counties</a:t>
            </a:r>
          </a:p>
          <a:p>
            <a:r>
              <a:rPr lang="en-US" sz="2600" b="1" dirty="0">
                <a:solidFill>
                  <a:srgbClr val="04273C"/>
                </a:solidFill>
              </a:rPr>
              <a:t>New studies rely on satellite data (Currie, Voorheis, Walker 2020)</a:t>
            </a:r>
          </a:p>
        </p:txBody>
      </p:sp>
    </p:spTree>
    <p:extLst>
      <p:ext uri="{BB962C8B-B14F-4D97-AF65-F5344CB8AC3E}">
        <p14:creationId xmlns:p14="http://schemas.microsoft.com/office/powerpoint/2010/main" val="21668998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00062"/>
            <a:ext cx="10515600" cy="1325563"/>
          </a:xfrm>
        </p:spPr>
        <p:txBody>
          <a:bodyPr>
            <a:normAutofit/>
          </a:bodyPr>
          <a:lstStyle/>
          <a:p>
            <a:pPr algn="ctr"/>
            <a:r>
              <a:rPr lang="en-US" dirty="0">
                <a:solidFill>
                  <a:srgbClr val="04273C"/>
                </a:solidFill>
                <a:latin typeface="+mn-lt"/>
              </a:rPr>
              <a:t>But Not All Rules Improved Air Quality</a:t>
            </a:r>
            <a:r>
              <a:rPr lang="en-US" sz="4000" b="1" dirty="0">
                <a:solidFill>
                  <a:srgbClr val="04273C"/>
                </a:solidFill>
                <a:latin typeface="+mn-lt"/>
              </a:rPr>
              <a:t> </a:t>
            </a:r>
          </a:p>
        </p:txBody>
      </p:sp>
      <p:sp>
        <p:nvSpPr>
          <p:cNvPr id="3" name="Content Placeholder 2"/>
          <p:cNvSpPr>
            <a:spLocks noGrp="1"/>
          </p:cNvSpPr>
          <p:nvPr>
            <p:ph idx="1"/>
          </p:nvPr>
        </p:nvSpPr>
        <p:spPr/>
        <p:txBody>
          <a:bodyPr>
            <a:noAutofit/>
          </a:bodyPr>
          <a:lstStyle/>
          <a:p>
            <a:pPr>
              <a:lnSpc>
                <a:spcPct val="100000"/>
              </a:lnSpc>
            </a:pPr>
            <a:r>
              <a:rPr lang="en-US" sz="2600" b="1" dirty="0">
                <a:solidFill>
                  <a:srgbClr val="04273C"/>
                </a:solidFill>
              </a:rPr>
              <a:t>However, some regulations on reformulated gasoline did not reduce O</a:t>
            </a:r>
            <a:r>
              <a:rPr lang="en-US" sz="2600" b="1" baseline="-25000" dirty="0">
                <a:solidFill>
                  <a:srgbClr val="04273C"/>
                </a:solidFill>
              </a:rPr>
              <a:t>3</a:t>
            </a:r>
          </a:p>
          <a:p>
            <a:pPr lvl="1"/>
            <a:endParaRPr lang="en-US" sz="800" dirty="0">
              <a:solidFill>
                <a:srgbClr val="04273C"/>
              </a:solidFill>
            </a:endParaRPr>
          </a:p>
          <a:p>
            <a:r>
              <a:rPr lang="en-US" sz="2600" b="1" dirty="0">
                <a:solidFill>
                  <a:srgbClr val="04273C"/>
                </a:solidFill>
              </a:rPr>
              <a:t>Reid Vapor Pressure regulations were NOT effective in reducing ozone</a:t>
            </a:r>
          </a:p>
          <a:p>
            <a:pPr lvl="1"/>
            <a:r>
              <a:rPr lang="en-US" sz="2200" b="1" dirty="0">
                <a:solidFill>
                  <a:srgbClr val="04273C"/>
                </a:solidFill>
              </a:rPr>
              <a:t>In states where refiners were given flexibility in which VOCs to remove from gasoline, many chose butane (the cheapest) which did not reduce O</a:t>
            </a:r>
            <a:r>
              <a:rPr lang="en-US" sz="2200" b="1" baseline="-25000" dirty="0">
                <a:solidFill>
                  <a:srgbClr val="04273C"/>
                </a:solidFill>
              </a:rPr>
              <a:t>3</a:t>
            </a:r>
            <a:r>
              <a:rPr lang="en-US" sz="2200" b="1" dirty="0">
                <a:solidFill>
                  <a:srgbClr val="04273C"/>
                </a:solidFill>
              </a:rPr>
              <a:t>  </a:t>
            </a:r>
          </a:p>
          <a:p>
            <a:r>
              <a:rPr lang="en-US" sz="2600" b="1" dirty="0">
                <a:solidFill>
                  <a:srgbClr val="04273C"/>
                </a:solidFill>
              </a:rPr>
              <a:t>Reformulated Gas regulations had a modest effect on reducing O</a:t>
            </a:r>
            <a:r>
              <a:rPr lang="en-US" sz="2600" b="1" baseline="-25000" dirty="0">
                <a:solidFill>
                  <a:srgbClr val="04273C"/>
                </a:solidFill>
              </a:rPr>
              <a:t>3</a:t>
            </a:r>
          </a:p>
          <a:p>
            <a:pPr lvl="1"/>
            <a:r>
              <a:rPr lang="en-US" sz="2200" b="1" dirty="0">
                <a:solidFill>
                  <a:srgbClr val="04273C"/>
                </a:solidFill>
              </a:rPr>
              <a:t>And their effectiveness depended on local NOx controls</a:t>
            </a:r>
          </a:p>
          <a:p>
            <a:r>
              <a:rPr lang="en-US" sz="2600" b="1" dirty="0">
                <a:solidFill>
                  <a:srgbClr val="04273C"/>
                </a:solidFill>
              </a:rPr>
              <a:t>Regulations issued by the California Air Resources Board were, however effective </a:t>
            </a:r>
          </a:p>
          <a:p>
            <a:pPr lvl="1"/>
            <a:r>
              <a:rPr lang="en-US" sz="2200" b="1" dirty="0">
                <a:solidFill>
                  <a:srgbClr val="04273C"/>
                </a:solidFill>
              </a:rPr>
              <a:t>Because they specified which VOCs to reduce</a:t>
            </a:r>
          </a:p>
          <a:p>
            <a:pPr lvl="1"/>
            <a:endParaRPr lang="en-US" sz="2200" b="1" dirty="0">
              <a:solidFill>
                <a:srgbClr val="04273C"/>
              </a:solidFill>
            </a:endParaRPr>
          </a:p>
        </p:txBody>
      </p:sp>
    </p:spTree>
    <p:extLst>
      <p:ext uri="{BB962C8B-B14F-4D97-AF65-F5344CB8AC3E}">
        <p14:creationId xmlns:p14="http://schemas.microsoft.com/office/powerpoint/2010/main" val="5256782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4143" y="500062"/>
            <a:ext cx="10515600" cy="1325563"/>
          </a:xfrm>
        </p:spPr>
        <p:txBody>
          <a:bodyPr/>
          <a:lstStyle/>
          <a:p>
            <a:pPr algn="ctr"/>
            <a:r>
              <a:rPr lang="en-US" dirty="0">
                <a:solidFill>
                  <a:srgbClr val="04273C"/>
                </a:solidFill>
                <a:latin typeface="+mn-lt"/>
              </a:rPr>
              <a:t>Health Benefits Attributable to the CAA</a:t>
            </a:r>
            <a:r>
              <a:rPr lang="en-US" b="1" dirty="0">
                <a:solidFill>
                  <a:srgbClr val="04273C"/>
                </a:solidFill>
                <a:latin typeface="+mn-lt"/>
              </a:rPr>
              <a:t> </a:t>
            </a:r>
          </a:p>
        </p:txBody>
      </p:sp>
      <p:sp>
        <p:nvSpPr>
          <p:cNvPr id="3" name="Content Placeholder 2"/>
          <p:cNvSpPr>
            <a:spLocks noGrp="1"/>
          </p:cNvSpPr>
          <p:nvPr>
            <p:ph idx="1"/>
          </p:nvPr>
        </p:nvSpPr>
        <p:spPr/>
        <p:txBody>
          <a:bodyPr>
            <a:noAutofit/>
          </a:bodyPr>
          <a:lstStyle/>
          <a:p>
            <a:pPr>
              <a:lnSpc>
                <a:spcPct val="100000"/>
              </a:lnSpc>
            </a:pPr>
            <a:r>
              <a:rPr lang="en-US" b="1" dirty="0">
                <a:solidFill>
                  <a:srgbClr val="04273C"/>
                </a:solidFill>
              </a:rPr>
              <a:t>EPA RIAs measure health impacts using observational studies </a:t>
            </a:r>
          </a:p>
          <a:p>
            <a:pPr lvl="1">
              <a:lnSpc>
                <a:spcPct val="100000"/>
              </a:lnSpc>
            </a:pPr>
            <a:r>
              <a:rPr lang="en-US" b="1" dirty="0">
                <a:solidFill>
                  <a:srgbClr val="04273C"/>
                </a:solidFill>
              </a:rPr>
              <a:t>Impact of PM and ozone on mortality and morbidity</a:t>
            </a:r>
          </a:p>
          <a:p>
            <a:pPr lvl="1">
              <a:lnSpc>
                <a:spcPct val="100000"/>
              </a:lnSpc>
            </a:pPr>
            <a:endParaRPr lang="en-US" sz="500" b="1" dirty="0">
              <a:solidFill>
                <a:srgbClr val="04273C"/>
              </a:solidFill>
            </a:endParaRPr>
          </a:p>
          <a:p>
            <a:r>
              <a:rPr lang="en-US" b="1" dirty="0">
                <a:solidFill>
                  <a:srgbClr val="04273C"/>
                </a:solidFill>
              </a:rPr>
              <a:t>Economists have demonstrated causal impacts of air pollution on mortality and morbidity</a:t>
            </a:r>
          </a:p>
          <a:p>
            <a:pPr lvl="1"/>
            <a:r>
              <a:rPr lang="en-US" b="1" dirty="0">
                <a:solidFill>
                  <a:srgbClr val="04273C"/>
                </a:solidFill>
              </a:rPr>
              <a:t>These studies use a variety of instruments for air pollution (Chay and Greenstone, Deryugina et al., Currie et al., Schlenker &amp; Walker) </a:t>
            </a:r>
          </a:p>
          <a:p>
            <a:pPr lvl="1">
              <a:lnSpc>
                <a:spcPct val="100000"/>
              </a:lnSpc>
            </a:pPr>
            <a:endParaRPr lang="en-US" sz="900" baseline="-25000" dirty="0">
              <a:solidFill>
                <a:srgbClr val="04273C"/>
              </a:solidFill>
            </a:endParaRPr>
          </a:p>
          <a:p>
            <a:r>
              <a:rPr lang="en-US" b="1" dirty="0">
                <a:solidFill>
                  <a:srgbClr val="04273C"/>
                </a:solidFill>
              </a:rPr>
              <a:t>We reviewed only those studies using CAA regulations to instrument for air pollution</a:t>
            </a:r>
          </a:p>
          <a:p>
            <a:pPr lvl="1"/>
            <a:r>
              <a:rPr lang="en-US" b="1" dirty="0">
                <a:solidFill>
                  <a:srgbClr val="04273C"/>
                </a:solidFill>
              </a:rPr>
              <a:t>The three on the next slide link the CAA to new measures of health benefits</a:t>
            </a:r>
          </a:p>
          <a:p>
            <a:pPr marL="457200" lvl="1" indent="0">
              <a:buNone/>
            </a:pPr>
            <a:endParaRPr lang="en-US" b="1" dirty="0">
              <a:solidFill>
                <a:srgbClr val="04273C"/>
              </a:solidFill>
            </a:endParaRPr>
          </a:p>
        </p:txBody>
      </p:sp>
    </p:spTree>
    <p:extLst>
      <p:ext uri="{BB962C8B-B14F-4D97-AF65-F5344CB8AC3E}">
        <p14:creationId xmlns:p14="http://schemas.microsoft.com/office/powerpoint/2010/main" val="23834134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4143" y="500062"/>
            <a:ext cx="10515600" cy="1325563"/>
          </a:xfrm>
        </p:spPr>
        <p:txBody>
          <a:bodyPr/>
          <a:lstStyle/>
          <a:p>
            <a:pPr algn="ctr"/>
            <a:r>
              <a:rPr lang="en-US" dirty="0">
                <a:solidFill>
                  <a:srgbClr val="04273C"/>
                </a:solidFill>
                <a:latin typeface="+mn-lt"/>
              </a:rPr>
              <a:t>Health Benefits Attributable to the CAA</a:t>
            </a:r>
            <a:r>
              <a:rPr lang="en-US" b="1" dirty="0">
                <a:solidFill>
                  <a:srgbClr val="04273C"/>
                </a:solidFill>
                <a:latin typeface="+mn-lt"/>
              </a:rPr>
              <a:t> </a:t>
            </a:r>
          </a:p>
        </p:txBody>
      </p:sp>
      <p:sp>
        <p:nvSpPr>
          <p:cNvPr id="3" name="Content Placeholder 2"/>
          <p:cNvSpPr>
            <a:spLocks noGrp="1"/>
          </p:cNvSpPr>
          <p:nvPr>
            <p:ph idx="1"/>
          </p:nvPr>
        </p:nvSpPr>
        <p:spPr/>
        <p:txBody>
          <a:bodyPr>
            <a:normAutofit fontScale="92500" lnSpcReduction="10000"/>
          </a:bodyPr>
          <a:lstStyle/>
          <a:p>
            <a:pPr>
              <a:lnSpc>
                <a:spcPct val="100000"/>
              </a:lnSpc>
            </a:pPr>
            <a:r>
              <a:rPr lang="en-US" b="1" dirty="0">
                <a:solidFill>
                  <a:srgbClr val="04273C"/>
                </a:solidFill>
              </a:rPr>
              <a:t>NOx Budget Program reduced deaths and medical expenditures </a:t>
            </a:r>
          </a:p>
          <a:p>
            <a:pPr lvl="1">
              <a:lnSpc>
                <a:spcPct val="100000"/>
              </a:lnSpc>
            </a:pPr>
            <a:r>
              <a:rPr lang="en-US" b="1" dirty="0">
                <a:solidFill>
                  <a:srgbClr val="04273C"/>
                </a:solidFill>
              </a:rPr>
              <a:t>The NBP reduced deaths by 2,500 each year in the 19 states in which the program operated</a:t>
            </a:r>
          </a:p>
          <a:p>
            <a:pPr lvl="1">
              <a:lnSpc>
                <a:spcPct val="100000"/>
              </a:lnSpc>
            </a:pPr>
            <a:r>
              <a:rPr lang="en-US" b="1" dirty="0">
                <a:solidFill>
                  <a:srgbClr val="04273C"/>
                </a:solidFill>
              </a:rPr>
              <a:t>It reduced defensive medical expenditures by $800 million (2015$) annually</a:t>
            </a:r>
          </a:p>
          <a:p>
            <a:pPr lvl="1">
              <a:lnSpc>
                <a:spcPct val="100000"/>
              </a:lnSpc>
            </a:pPr>
            <a:endParaRPr lang="en-US" sz="900" baseline="-25000" dirty="0">
              <a:solidFill>
                <a:srgbClr val="04273C"/>
              </a:solidFill>
            </a:endParaRPr>
          </a:p>
          <a:p>
            <a:r>
              <a:rPr lang="en-US" b="1" dirty="0">
                <a:solidFill>
                  <a:srgbClr val="04273C"/>
                </a:solidFill>
              </a:rPr>
              <a:t>TSP reductions under the 1970 CAA increased human capital and earnings</a:t>
            </a:r>
          </a:p>
          <a:p>
            <a:pPr lvl="1"/>
            <a:r>
              <a:rPr lang="en-US" b="1" dirty="0">
                <a:solidFill>
                  <a:srgbClr val="04273C"/>
                </a:solidFill>
              </a:rPr>
              <a:t>Children born in NA counties after the 1970 CAA had higher lifetime earnings of $6.5 billion (2008$)</a:t>
            </a:r>
            <a:r>
              <a:rPr lang="en-US" sz="2000" b="1" baseline="-25000" dirty="0">
                <a:solidFill>
                  <a:srgbClr val="04273C"/>
                </a:solidFill>
              </a:rPr>
              <a:t> </a:t>
            </a:r>
            <a:r>
              <a:rPr lang="en-US" b="1" dirty="0">
                <a:solidFill>
                  <a:srgbClr val="04273C"/>
                </a:solidFill>
              </a:rPr>
              <a:t>than children born in NA counties before the CAA</a:t>
            </a:r>
            <a:endParaRPr lang="en-US" sz="2200" b="1" baseline="-25000" dirty="0">
              <a:solidFill>
                <a:srgbClr val="04273C"/>
              </a:solidFill>
            </a:endParaRPr>
          </a:p>
          <a:p>
            <a:pPr lvl="1"/>
            <a:endParaRPr lang="en-US" sz="800" baseline="-25000" dirty="0">
              <a:solidFill>
                <a:srgbClr val="04273C"/>
              </a:solidFill>
            </a:endParaRPr>
          </a:p>
          <a:p>
            <a:r>
              <a:rPr lang="en-US" sz="2600" b="1" dirty="0">
                <a:solidFill>
                  <a:srgbClr val="04273C"/>
                </a:solidFill>
              </a:rPr>
              <a:t>A 1</a:t>
            </a:r>
            <a:r>
              <a:rPr lang="en-US" b="1" dirty="0"/>
              <a:t> </a:t>
            </a:r>
            <a:r>
              <a:rPr lang="en-US" b="1" dirty="0" err="1"/>
              <a:t>μ</a:t>
            </a:r>
            <a:r>
              <a:rPr lang="en-US" b="1" dirty="0" err="1">
                <a:solidFill>
                  <a:srgbClr val="04273C"/>
                </a:solidFill>
              </a:rPr>
              <a:t>g</a:t>
            </a:r>
            <a:r>
              <a:rPr lang="en-US" b="1" dirty="0">
                <a:solidFill>
                  <a:srgbClr val="04273C"/>
                </a:solidFill>
              </a:rPr>
              <a:t>/m3 fall in PM2.5 exposure under the 1990 CAAA reduced diagnoses of dementia by 180,000  </a:t>
            </a:r>
            <a:endParaRPr lang="en-US" sz="2600" dirty="0">
              <a:solidFill>
                <a:srgbClr val="04273C"/>
              </a:solidFill>
            </a:endParaRPr>
          </a:p>
        </p:txBody>
      </p:sp>
    </p:spTree>
    <p:extLst>
      <p:ext uri="{BB962C8B-B14F-4D97-AF65-F5344CB8AC3E}">
        <p14:creationId xmlns:p14="http://schemas.microsoft.com/office/powerpoint/2010/main" val="1621642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4143" y="500062"/>
            <a:ext cx="10515600" cy="1325563"/>
          </a:xfrm>
        </p:spPr>
        <p:txBody>
          <a:bodyPr/>
          <a:lstStyle/>
          <a:p>
            <a:pPr algn="ctr"/>
            <a:r>
              <a:rPr lang="en-US" dirty="0">
                <a:solidFill>
                  <a:srgbClr val="04273C"/>
                </a:solidFill>
                <a:latin typeface="+mn-lt"/>
              </a:rPr>
              <a:t> Impact of the CAA on Property Values</a:t>
            </a:r>
            <a:r>
              <a:rPr lang="en-US" b="1" dirty="0">
                <a:solidFill>
                  <a:srgbClr val="04273C"/>
                </a:solidFill>
                <a:latin typeface="+mn-lt"/>
              </a:rPr>
              <a:t> </a:t>
            </a:r>
          </a:p>
        </p:txBody>
      </p:sp>
      <p:sp>
        <p:nvSpPr>
          <p:cNvPr id="3" name="Content Placeholder 2"/>
          <p:cNvSpPr>
            <a:spLocks noGrp="1"/>
          </p:cNvSpPr>
          <p:nvPr>
            <p:ph idx="1"/>
          </p:nvPr>
        </p:nvSpPr>
        <p:spPr/>
        <p:txBody>
          <a:bodyPr>
            <a:normAutofit lnSpcReduction="10000"/>
          </a:bodyPr>
          <a:lstStyle/>
          <a:p>
            <a:pPr>
              <a:lnSpc>
                <a:spcPct val="100000"/>
              </a:lnSpc>
            </a:pPr>
            <a:r>
              <a:rPr lang="en-US" sz="2600" b="1" dirty="0">
                <a:solidFill>
                  <a:srgbClr val="04273C"/>
                </a:solidFill>
              </a:rPr>
              <a:t>Capitalization of air quality into property values reflects improvements in visibility and health, as perceived by consumers</a:t>
            </a:r>
          </a:p>
          <a:p>
            <a:pPr>
              <a:lnSpc>
                <a:spcPct val="100000"/>
              </a:lnSpc>
            </a:pPr>
            <a:endParaRPr lang="en-US" sz="800" b="1" dirty="0">
              <a:solidFill>
                <a:srgbClr val="04273C"/>
              </a:solidFill>
            </a:endParaRPr>
          </a:p>
          <a:p>
            <a:pPr>
              <a:lnSpc>
                <a:spcPct val="100000"/>
              </a:lnSpc>
            </a:pPr>
            <a:r>
              <a:rPr lang="en-US" sz="2600" b="1" dirty="0">
                <a:solidFill>
                  <a:srgbClr val="04273C"/>
                </a:solidFill>
              </a:rPr>
              <a:t>1970 – 1980:  Reductions in TSP in Non-attainment counties raised property values by $45 billion (1982$) relative to attainment counties</a:t>
            </a:r>
            <a:endParaRPr lang="en-US" sz="2200" b="1" dirty="0">
              <a:solidFill>
                <a:srgbClr val="04273C"/>
              </a:solidFill>
            </a:endParaRPr>
          </a:p>
          <a:p>
            <a:pPr lvl="1">
              <a:lnSpc>
                <a:spcPct val="100000"/>
              </a:lnSpc>
            </a:pPr>
            <a:endParaRPr lang="en-US" sz="2200" baseline="-25000" dirty="0">
              <a:solidFill>
                <a:srgbClr val="04273C"/>
              </a:solidFill>
            </a:endParaRPr>
          </a:p>
          <a:p>
            <a:r>
              <a:rPr lang="en-US" sz="2600" b="1" dirty="0">
                <a:solidFill>
                  <a:srgbClr val="04273C"/>
                </a:solidFill>
              </a:rPr>
              <a:t>1990 – 2000:  Reductions in PM10 in Non-attainment counties raised property values by $44 billion (2000$)</a:t>
            </a:r>
          </a:p>
          <a:p>
            <a:pPr lvl="1"/>
            <a:endParaRPr lang="en-US" sz="800" baseline="-25000" dirty="0">
              <a:solidFill>
                <a:srgbClr val="04273C"/>
              </a:solidFill>
            </a:endParaRPr>
          </a:p>
          <a:p>
            <a:r>
              <a:rPr lang="en-US" sz="2600" b="1" dirty="0">
                <a:solidFill>
                  <a:srgbClr val="04273C"/>
                </a:solidFill>
              </a:rPr>
              <a:t>Studies suggest that increases in property values are not fully passed on to renters – so renters as well as homeowners enjoy these benefits</a:t>
            </a:r>
            <a:r>
              <a:rPr lang="en-US" b="1" dirty="0">
                <a:solidFill>
                  <a:srgbClr val="04273C"/>
                </a:solidFill>
              </a:rPr>
              <a:t>  </a:t>
            </a:r>
            <a:endParaRPr lang="en-US" sz="2600" dirty="0">
              <a:solidFill>
                <a:srgbClr val="04273C"/>
              </a:solidFill>
            </a:endParaRPr>
          </a:p>
        </p:txBody>
      </p:sp>
    </p:spTree>
    <p:extLst>
      <p:ext uri="{BB962C8B-B14F-4D97-AF65-F5344CB8AC3E}">
        <p14:creationId xmlns:p14="http://schemas.microsoft.com/office/powerpoint/2010/main" val="28287840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4143" y="500062"/>
            <a:ext cx="10515600" cy="1325563"/>
          </a:xfrm>
        </p:spPr>
        <p:txBody>
          <a:bodyPr/>
          <a:lstStyle/>
          <a:p>
            <a:pPr algn="ctr"/>
            <a:r>
              <a:rPr lang="en-US" dirty="0">
                <a:solidFill>
                  <a:srgbClr val="04273C"/>
                </a:solidFill>
                <a:latin typeface="+mn-lt"/>
              </a:rPr>
              <a:t>What Have We Learned About Costs?</a:t>
            </a:r>
            <a:r>
              <a:rPr lang="en-US" b="1" dirty="0">
                <a:solidFill>
                  <a:srgbClr val="04273C"/>
                </a:solidFill>
                <a:latin typeface="+mn-lt"/>
              </a:rPr>
              <a:t> </a:t>
            </a:r>
          </a:p>
        </p:txBody>
      </p:sp>
      <p:sp>
        <p:nvSpPr>
          <p:cNvPr id="3" name="Content Placeholder 2"/>
          <p:cNvSpPr>
            <a:spLocks noGrp="1"/>
          </p:cNvSpPr>
          <p:nvPr>
            <p:ph idx="1"/>
          </p:nvPr>
        </p:nvSpPr>
        <p:spPr>
          <a:xfrm>
            <a:off x="838200" y="1647092"/>
            <a:ext cx="10515600" cy="4529871"/>
          </a:xfrm>
        </p:spPr>
        <p:txBody>
          <a:bodyPr>
            <a:noAutofit/>
          </a:bodyPr>
          <a:lstStyle/>
          <a:p>
            <a:pPr>
              <a:lnSpc>
                <a:spcPct val="100000"/>
              </a:lnSpc>
            </a:pPr>
            <a:r>
              <a:rPr lang="en-US" b="1" dirty="0">
                <a:solidFill>
                  <a:srgbClr val="04273C"/>
                </a:solidFill>
              </a:rPr>
              <a:t>Ex ante estimates of compliance costs focus on engineering cost estimates – How do ex post estimates compare?</a:t>
            </a:r>
          </a:p>
          <a:p>
            <a:pPr lvl="1"/>
            <a:r>
              <a:rPr lang="en-US" b="1" dirty="0">
                <a:solidFill>
                  <a:srgbClr val="04273C"/>
                </a:solidFill>
              </a:rPr>
              <a:t>Fowlie (2010) and Linn (2008) examine how firms complied with the NBP</a:t>
            </a:r>
          </a:p>
          <a:p>
            <a:pPr lvl="1"/>
            <a:r>
              <a:rPr lang="en-US" b="1" dirty="0">
                <a:solidFill>
                  <a:srgbClr val="04273C"/>
                </a:solidFill>
              </a:rPr>
              <a:t>Chan et al. (2018) examine compliance with the Acid Rain Program</a:t>
            </a:r>
          </a:p>
          <a:p>
            <a:pPr lvl="1"/>
            <a:r>
              <a:rPr lang="en-US" b="1" dirty="0">
                <a:solidFill>
                  <a:srgbClr val="04273C"/>
                </a:solidFill>
              </a:rPr>
              <a:t>These studies suggest firms don’t always cost minimize</a:t>
            </a:r>
          </a:p>
          <a:p>
            <a:pPr lvl="1"/>
            <a:r>
              <a:rPr lang="en-US" b="1" dirty="0">
                <a:solidFill>
                  <a:srgbClr val="04273C"/>
                </a:solidFill>
              </a:rPr>
              <a:t>Shapiro and Walker (2020) use offset trades to estimate compliance costs  </a:t>
            </a:r>
          </a:p>
          <a:p>
            <a:pPr lvl="1"/>
            <a:endParaRPr lang="en-US" sz="500" b="1" dirty="0">
              <a:solidFill>
                <a:srgbClr val="04273C"/>
              </a:solidFill>
            </a:endParaRPr>
          </a:p>
          <a:p>
            <a:r>
              <a:rPr lang="en-US" b="1" dirty="0">
                <a:solidFill>
                  <a:srgbClr val="04273C"/>
                </a:solidFill>
              </a:rPr>
              <a:t>Large literature on the adjustment costs (e.g., on employment, plant location) of imposing stricter standards in non-attainment areas</a:t>
            </a:r>
          </a:p>
          <a:p>
            <a:endParaRPr lang="en-US" sz="500" b="1" dirty="0">
              <a:solidFill>
                <a:srgbClr val="04273C"/>
              </a:solidFill>
            </a:endParaRPr>
          </a:p>
          <a:p>
            <a:r>
              <a:rPr lang="en-US" b="1" dirty="0">
                <a:solidFill>
                  <a:srgbClr val="04273C"/>
                </a:solidFill>
              </a:rPr>
              <a:t>Studies of the market impacts of ARP and reformulated gas rules</a:t>
            </a:r>
          </a:p>
          <a:p>
            <a:endParaRPr lang="en-US" b="1" dirty="0">
              <a:solidFill>
                <a:srgbClr val="04273C"/>
              </a:solidFill>
            </a:endParaRPr>
          </a:p>
        </p:txBody>
      </p:sp>
    </p:spTree>
    <p:extLst>
      <p:ext uri="{BB962C8B-B14F-4D97-AF65-F5344CB8AC3E}">
        <p14:creationId xmlns:p14="http://schemas.microsoft.com/office/powerpoint/2010/main" val="36463326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11521</TotalTime>
  <Words>2160</Words>
  <Application>Microsoft Office PowerPoint</Application>
  <PresentationFormat>Widescreen</PresentationFormat>
  <Paragraphs>172</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      What Have We Learned from Economic Studies of the Clean Air Act?  Joseph Aldy, Maximillian Auffhammer, Maureen Cropper,  Arthur Fraas, Richard Morgenstern  Harvard Workshop on the Economics of the Clean Air Act  January 8, 2021</vt:lpstr>
      <vt:lpstr>Outline of the Talk</vt:lpstr>
      <vt:lpstr>Impact of the CAA Air Quality &amp; Emissions </vt:lpstr>
      <vt:lpstr>Impact of the CAA on Ambient Air Quality </vt:lpstr>
      <vt:lpstr>But Not All Rules Improved Air Quality </vt:lpstr>
      <vt:lpstr>Health Benefits Attributable to the CAA </vt:lpstr>
      <vt:lpstr>Health Benefits Attributable to the CAA </vt:lpstr>
      <vt:lpstr> Impact of the CAA on Property Values </vt:lpstr>
      <vt:lpstr>What Have We Learned About Costs? </vt:lpstr>
      <vt:lpstr>Costs of Spatially Differentiated Standards </vt:lpstr>
      <vt:lpstr>Market Impacts of the CAA</vt:lpstr>
      <vt:lpstr>What We Don’t Know about the CAA </vt:lpstr>
      <vt:lpstr>What We Don’t Know about the CAA </vt:lpstr>
    </vt:vector>
  </TitlesOfParts>
  <Company>RFF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Retrospective Studies Reveal About U.S. Clean Air Act Regulations</dc:title>
  <dc:creator>morgenst@rff.org</dc:creator>
  <cp:lastModifiedBy>Billings, Casey A</cp:lastModifiedBy>
  <cp:revision>268</cp:revision>
  <cp:lastPrinted>2021-01-08T03:22:08Z</cp:lastPrinted>
  <dcterms:created xsi:type="dcterms:W3CDTF">2019-06-13T18:27:40Z</dcterms:created>
  <dcterms:modified xsi:type="dcterms:W3CDTF">2021-01-08T16:44:08Z</dcterms:modified>
</cp:coreProperties>
</file>